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4" r:id="rId4"/>
  </p:sldMasterIdLst>
  <p:notesMasterIdLst>
    <p:notesMasterId r:id="rId32"/>
  </p:notesMasterIdLst>
  <p:sldIdLst>
    <p:sldId id="257" r:id="rId5"/>
    <p:sldId id="2147474636" r:id="rId6"/>
    <p:sldId id="2147474638" r:id="rId7"/>
    <p:sldId id="2147474652" r:id="rId8"/>
    <p:sldId id="2147474644" r:id="rId9"/>
    <p:sldId id="2147474639" r:id="rId10"/>
    <p:sldId id="2147474658" r:id="rId11"/>
    <p:sldId id="2147474654" r:id="rId12"/>
    <p:sldId id="2147474646" r:id="rId13"/>
    <p:sldId id="2147474649" r:id="rId14"/>
    <p:sldId id="2147474640" r:id="rId15"/>
    <p:sldId id="2147474655" r:id="rId16"/>
    <p:sldId id="2147474656" r:id="rId17"/>
    <p:sldId id="2147474659" r:id="rId18"/>
    <p:sldId id="2147474657" r:id="rId19"/>
    <p:sldId id="2147474660" r:id="rId20"/>
    <p:sldId id="2147474661" r:id="rId21"/>
    <p:sldId id="2147474664" r:id="rId22"/>
    <p:sldId id="2147474662" r:id="rId23"/>
    <p:sldId id="2147474665" r:id="rId24"/>
    <p:sldId id="2147474663" r:id="rId25"/>
    <p:sldId id="2147474666" r:id="rId26"/>
    <p:sldId id="2147474667" r:id="rId27"/>
    <p:sldId id="2147474641" r:id="rId28"/>
    <p:sldId id="2147474642" r:id="rId29"/>
    <p:sldId id="2147474647" r:id="rId30"/>
    <p:sldId id="271" r:id="rId31"/>
  </p:sldIdLst>
  <p:sldSz cx="24387175" cy="13716000"/>
  <p:notesSz cx="6858000" cy="9144000"/>
  <p:embeddedFontLst>
    <p:embeddedFont>
      <p:font typeface="Inclusive Sans" panose="020B0604020202020204" charset="0"/>
      <p:regular r:id="rId33"/>
      <p:bold r:id="rId34"/>
      <p:italic r:id="rId35"/>
      <p:boldItalic r:id="rId36"/>
    </p:embeddedFont>
    <p:embeddedFont>
      <p:font typeface="Lato" panose="020F0502020204030203" pitchFamily="3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681">
          <p15:clr>
            <a:srgbClr val="A4A3A4"/>
          </p15:clr>
        </p15:guide>
        <p15:guide id="2" orient="horz" pos="6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4EB3D9-FF82-4DD4-A719-A40B07C2FEA0}">
  <a:tblStyle styleId="{6E4EB3D9-FF82-4DD4-A719-A40B07C2FEA0}"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EE9E9"/>
          </a:solidFill>
        </a:fill>
      </a:tcStyle>
    </a:wholeTbl>
    <a:band1H>
      <a:tcTxStyle/>
      <a:tcStyle>
        <a:tcBdr/>
        <a:fill>
          <a:solidFill>
            <a:srgbClr val="FED1D1"/>
          </a:solidFill>
        </a:fill>
      </a:tcStyle>
    </a:band1H>
    <a:band2H>
      <a:tcTxStyle/>
      <a:tcStyle>
        <a:tcBdr/>
      </a:tcStyle>
    </a:band2H>
    <a:band1V>
      <a:tcTxStyle/>
      <a:tcStyle>
        <a:tcBdr/>
        <a:fill>
          <a:solidFill>
            <a:srgbClr val="FED1D1"/>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4455" autoAdjust="0"/>
  </p:normalViewPr>
  <p:slideViewPr>
    <p:cSldViewPr snapToGrid="0">
      <p:cViewPr varScale="1">
        <p:scale>
          <a:sx n="18" d="100"/>
          <a:sy n="18" d="100"/>
        </p:scale>
        <p:origin x="1243" y="53"/>
      </p:cViewPr>
      <p:guideLst>
        <p:guide pos="7681"/>
        <p:guide orient="horz" pos="6840"/>
      </p:guideLst>
    </p:cSldViewPr>
  </p:slideViewPr>
  <p:notesTextViewPr>
    <p:cViewPr>
      <p:scale>
        <a:sx n="3" d="2"/>
        <a:sy n="3" d="2"/>
      </p:scale>
      <p:origin x="0" y="0"/>
    </p:cViewPr>
  </p:notesTextViewPr>
  <p:sorterViewPr>
    <p:cViewPr varScale="1">
      <p:scale>
        <a:sx n="1" d="1"/>
        <a:sy n="1" d="1"/>
      </p:scale>
      <p:origin x="0" y="-271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3DB9CF-00A5-4F09-9C85-F17877669EDF}" type="doc">
      <dgm:prSet loTypeId="urn:microsoft.com/office/officeart/2005/8/layout/hList1" loCatId="list" qsTypeId="urn:microsoft.com/office/officeart/2005/8/quickstyle/simple1#1" qsCatId="simple" csTypeId="urn:microsoft.com/office/officeart/2005/8/colors/colorful4#1" csCatId="colorful" phldr="1"/>
      <dgm:spPr/>
      <dgm:t>
        <a:bodyPr/>
        <a:lstStyle/>
        <a:p>
          <a:endParaRPr lang="en-GB"/>
        </a:p>
      </dgm:t>
    </dgm:pt>
    <dgm:pt modelId="{E338E02B-E945-4BCE-9A7A-52074DB3DEE9}">
      <dgm:prSet phldrT="[Text]"/>
      <dgm:spPr/>
      <dgm:t>
        <a:bodyPr/>
        <a:lstStyle/>
        <a:p>
          <a:r>
            <a:rPr lang="en-GB" dirty="0"/>
            <a:t>Mental health transitions</a:t>
          </a:r>
        </a:p>
      </dgm:t>
    </dgm:pt>
    <dgm:pt modelId="{4D0CD3BC-CFDC-479D-B893-D75A88B65D20}" type="parTrans" cxnId="{AD5EE2DD-6470-493F-A3F8-4A48B79AEFAB}">
      <dgm:prSet/>
      <dgm:spPr/>
      <dgm:t>
        <a:bodyPr/>
        <a:lstStyle/>
        <a:p>
          <a:endParaRPr lang="en-GB"/>
        </a:p>
      </dgm:t>
    </dgm:pt>
    <dgm:pt modelId="{C750FB6E-F12E-460A-81BB-9893807CC22A}" type="sibTrans" cxnId="{AD5EE2DD-6470-493F-A3F8-4A48B79AEFAB}">
      <dgm:prSet/>
      <dgm:spPr/>
      <dgm:t>
        <a:bodyPr/>
        <a:lstStyle/>
        <a:p>
          <a:endParaRPr lang="en-GB"/>
        </a:p>
      </dgm:t>
    </dgm:pt>
    <dgm:pt modelId="{E2300621-CB59-4170-97BE-42733F2D4D16}">
      <dgm:prSet phldrT="[Text]"/>
      <dgm:spPr/>
      <dgm:t>
        <a:bodyPr/>
        <a:lstStyle/>
        <a:p>
          <a:r>
            <a:rPr lang="en-GB" dirty="0"/>
            <a:t>Prevention</a:t>
          </a:r>
        </a:p>
      </dgm:t>
    </dgm:pt>
    <dgm:pt modelId="{A29F9C83-0EE5-4146-BC8C-16A60DA18094}" type="parTrans" cxnId="{231C6E03-36CC-4BDC-91E6-AD7BD9E4181C}">
      <dgm:prSet/>
      <dgm:spPr/>
      <dgm:t>
        <a:bodyPr/>
        <a:lstStyle/>
        <a:p>
          <a:endParaRPr lang="en-GB"/>
        </a:p>
      </dgm:t>
    </dgm:pt>
    <dgm:pt modelId="{9F775E65-F567-4DEC-ADC9-D5B9719302A4}" type="sibTrans" cxnId="{231C6E03-36CC-4BDC-91E6-AD7BD9E4181C}">
      <dgm:prSet/>
      <dgm:spPr/>
      <dgm:t>
        <a:bodyPr/>
        <a:lstStyle/>
        <a:p>
          <a:endParaRPr lang="en-GB"/>
        </a:p>
      </dgm:t>
    </dgm:pt>
    <dgm:pt modelId="{F462CA63-EB94-4EEE-A9C9-F56A33072887}">
      <dgm:prSet phldrT="[Text]"/>
      <dgm:spPr/>
      <dgm:t>
        <a:bodyPr/>
        <a:lstStyle/>
        <a:p>
          <a:r>
            <a:rPr lang="en-GB" dirty="0"/>
            <a:t>Mental health complexity/comorbidity</a:t>
          </a:r>
        </a:p>
      </dgm:t>
    </dgm:pt>
    <dgm:pt modelId="{42B2114A-68B5-480E-B958-BFF192B3EEE4}" type="parTrans" cxnId="{70F52377-07F5-4AAB-BCC1-30BA1B49477C}">
      <dgm:prSet/>
      <dgm:spPr/>
      <dgm:t>
        <a:bodyPr/>
        <a:lstStyle/>
        <a:p>
          <a:endParaRPr lang="en-GB"/>
        </a:p>
      </dgm:t>
    </dgm:pt>
    <dgm:pt modelId="{80867164-0F6C-403E-9497-C0181BD5CDA0}" type="sibTrans" cxnId="{70F52377-07F5-4AAB-BCC1-30BA1B49477C}">
      <dgm:prSet/>
      <dgm:spPr/>
      <dgm:t>
        <a:bodyPr/>
        <a:lstStyle/>
        <a:p>
          <a:endParaRPr lang="en-GB"/>
        </a:p>
      </dgm:t>
    </dgm:pt>
    <dgm:pt modelId="{FA01E5D1-B6E2-4234-9B28-710B9B77ED58}">
      <dgm:prSet phldrT="[Text]"/>
      <dgm:spPr/>
      <dgm:t>
        <a:bodyPr/>
        <a:lstStyle/>
        <a:p>
          <a:r>
            <a:rPr lang="en-GB" dirty="0"/>
            <a:t>Severe Mental Ill-health/ psychosis</a:t>
          </a:r>
        </a:p>
      </dgm:t>
    </dgm:pt>
    <dgm:pt modelId="{9037DF5E-E4AF-4576-9A5E-A4E357888394}" type="parTrans" cxnId="{EEBE99E9-49FE-4557-AD09-0FAE4ACC2F48}">
      <dgm:prSet/>
      <dgm:spPr/>
      <dgm:t>
        <a:bodyPr/>
        <a:lstStyle/>
        <a:p>
          <a:endParaRPr lang="en-GB"/>
        </a:p>
      </dgm:t>
    </dgm:pt>
    <dgm:pt modelId="{1F94781E-A917-4439-9001-AA6450EB26C1}" type="sibTrans" cxnId="{EEBE99E9-49FE-4557-AD09-0FAE4ACC2F48}">
      <dgm:prSet/>
      <dgm:spPr/>
      <dgm:t>
        <a:bodyPr/>
        <a:lstStyle/>
        <a:p>
          <a:endParaRPr lang="en-GB"/>
        </a:p>
      </dgm:t>
    </dgm:pt>
    <dgm:pt modelId="{74AC9253-B836-48BD-ABCA-752B0B16D601}">
      <dgm:prSet phldrT="[Text]"/>
      <dgm:spPr/>
      <dgm:t>
        <a:bodyPr/>
        <a:lstStyle/>
        <a:p>
          <a:r>
            <a:rPr lang="en-GB" dirty="0"/>
            <a:t>Interactions with physical health</a:t>
          </a:r>
        </a:p>
      </dgm:t>
    </dgm:pt>
    <dgm:pt modelId="{2130982E-8143-4E40-BC65-2317C91DB41B}" type="parTrans" cxnId="{1522EC1E-8530-48AB-8E6D-A324D52DBF9D}">
      <dgm:prSet/>
      <dgm:spPr/>
      <dgm:t>
        <a:bodyPr/>
        <a:lstStyle/>
        <a:p>
          <a:endParaRPr lang="en-GB"/>
        </a:p>
      </dgm:t>
    </dgm:pt>
    <dgm:pt modelId="{FA25B825-02BD-426F-A895-43651754DD35}" type="sibTrans" cxnId="{1522EC1E-8530-48AB-8E6D-A324D52DBF9D}">
      <dgm:prSet/>
      <dgm:spPr/>
      <dgm:t>
        <a:bodyPr/>
        <a:lstStyle/>
        <a:p>
          <a:endParaRPr lang="en-GB"/>
        </a:p>
      </dgm:t>
    </dgm:pt>
    <dgm:pt modelId="{B282B1C6-E7BE-46A0-8C9D-321E85A3985F}">
      <dgm:prSet phldrT="[Text]"/>
      <dgm:spPr/>
      <dgm:t>
        <a:bodyPr/>
        <a:lstStyle/>
        <a:p>
          <a:r>
            <a:rPr lang="en-GB" dirty="0"/>
            <a:t>Underserved populations</a:t>
          </a:r>
        </a:p>
      </dgm:t>
    </dgm:pt>
    <dgm:pt modelId="{92379581-F4A7-4FEC-AF59-0DA818ACD72C}" type="parTrans" cxnId="{735DA164-955B-4960-BAB4-A8A78A46916D}">
      <dgm:prSet/>
      <dgm:spPr/>
      <dgm:t>
        <a:bodyPr/>
        <a:lstStyle/>
        <a:p>
          <a:endParaRPr lang="en-GB"/>
        </a:p>
      </dgm:t>
    </dgm:pt>
    <dgm:pt modelId="{D7B39D77-656E-411C-B945-8F4106266D54}" type="sibTrans" cxnId="{735DA164-955B-4960-BAB4-A8A78A46916D}">
      <dgm:prSet/>
      <dgm:spPr/>
      <dgm:t>
        <a:bodyPr/>
        <a:lstStyle/>
        <a:p>
          <a:endParaRPr lang="en-GB"/>
        </a:p>
      </dgm:t>
    </dgm:pt>
    <dgm:pt modelId="{AFFF226B-96B3-472E-9172-3FAC401EF82B}">
      <dgm:prSet phldrT="[Text]"/>
      <dgm:spPr/>
      <dgm:t>
        <a:bodyPr/>
        <a:lstStyle/>
        <a:p>
          <a:r>
            <a:rPr lang="en-GB" dirty="0"/>
            <a:t>LGBTQ+</a:t>
          </a:r>
        </a:p>
      </dgm:t>
    </dgm:pt>
    <dgm:pt modelId="{8D1E3E80-53AA-40EE-B822-62EBDECF2032}" type="parTrans" cxnId="{6217644F-45BB-4102-87F2-DA5D536F51E5}">
      <dgm:prSet/>
      <dgm:spPr/>
      <dgm:t>
        <a:bodyPr/>
        <a:lstStyle/>
        <a:p>
          <a:endParaRPr lang="en-GB"/>
        </a:p>
      </dgm:t>
    </dgm:pt>
    <dgm:pt modelId="{ED43158D-8DA1-46B1-AF9F-489405712A19}" type="sibTrans" cxnId="{6217644F-45BB-4102-87F2-DA5D536F51E5}">
      <dgm:prSet/>
      <dgm:spPr/>
      <dgm:t>
        <a:bodyPr/>
        <a:lstStyle/>
        <a:p>
          <a:endParaRPr lang="en-GB"/>
        </a:p>
      </dgm:t>
    </dgm:pt>
    <dgm:pt modelId="{AF9E7829-71A9-47D0-B095-59F2FF386048}">
      <dgm:prSet phldrT="[Text]"/>
      <dgm:spPr/>
      <dgm:t>
        <a:bodyPr/>
        <a:lstStyle/>
        <a:p>
          <a:r>
            <a:rPr lang="en-GB" dirty="0"/>
            <a:t>Early intervention</a:t>
          </a:r>
        </a:p>
      </dgm:t>
    </dgm:pt>
    <dgm:pt modelId="{224C9CCF-37D4-4550-B62A-07EFEC4CCF29}" type="parTrans" cxnId="{CC128796-BB4F-4A54-BE7C-3D259CE5B4ED}">
      <dgm:prSet/>
      <dgm:spPr/>
      <dgm:t>
        <a:bodyPr/>
        <a:lstStyle/>
        <a:p>
          <a:endParaRPr lang="en-GB"/>
        </a:p>
      </dgm:t>
    </dgm:pt>
    <dgm:pt modelId="{3512D171-A82F-40A9-9B3A-5B895B2B2926}" type="sibTrans" cxnId="{CC128796-BB4F-4A54-BE7C-3D259CE5B4ED}">
      <dgm:prSet/>
      <dgm:spPr/>
      <dgm:t>
        <a:bodyPr/>
        <a:lstStyle/>
        <a:p>
          <a:endParaRPr lang="en-GB"/>
        </a:p>
      </dgm:t>
    </dgm:pt>
    <dgm:pt modelId="{C5F17920-0515-4C1B-A831-5126ACE9C54E}">
      <dgm:prSet phldrT="[Text]"/>
      <dgm:spPr/>
      <dgm:t>
        <a:bodyPr/>
        <a:lstStyle/>
        <a:p>
          <a:r>
            <a:rPr lang="en-GB" dirty="0"/>
            <a:t>Schools/colleges/parenting</a:t>
          </a:r>
        </a:p>
      </dgm:t>
    </dgm:pt>
    <dgm:pt modelId="{9AC702A9-2307-4B23-834E-D59A540DD5C4}" type="parTrans" cxnId="{F246E1EB-C1B4-4C46-AC80-1E849D36641A}">
      <dgm:prSet/>
      <dgm:spPr/>
      <dgm:t>
        <a:bodyPr/>
        <a:lstStyle/>
        <a:p>
          <a:endParaRPr lang="en-GB"/>
        </a:p>
      </dgm:t>
    </dgm:pt>
    <dgm:pt modelId="{7D17EBB2-B942-45CB-89B8-3D6AF0A67499}" type="sibTrans" cxnId="{F246E1EB-C1B4-4C46-AC80-1E849D36641A}">
      <dgm:prSet/>
      <dgm:spPr/>
      <dgm:t>
        <a:bodyPr/>
        <a:lstStyle/>
        <a:p>
          <a:endParaRPr lang="en-GB"/>
        </a:p>
      </dgm:t>
    </dgm:pt>
    <dgm:pt modelId="{2955DD2A-9828-44C7-8778-CC2B6D518C83}">
      <dgm:prSet phldrT="[Text]"/>
      <dgm:spPr/>
      <dgm:t>
        <a:bodyPr/>
        <a:lstStyle/>
        <a:p>
          <a:r>
            <a:rPr lang="en-GB" dirty="0"/>
            <a:t>Depression/ anxiety</a:t>
          </a:r>
        </a:p>
      </dgm:t>
    </dgm:pt>
    <dgm:pt modelId="{CBEFD5FE-2E9A-4496-A308-2754C2F63377}" type="parTrans" cxnId="{699AB9B9-67AB-4D48-B827-98B877503451}">
      <dgm:prSet/>
      <dgm:spPr/>
      <dgm:t>
        <a:bodyPr/>
        <a:lstStyle/>
        <a:p>
          <a:endParaRPr lang="en-GB"/>
        </a:p>
      </dgm:t>
    </dgm:pt>
    <dgm:pt modelId="{B4BA7DC8-196A-448C-B692-71B1E285E1D8}" type="sibTrans" cxnId="{699AB9B9-67AB-4D48-B827-98B877503451}">
      <dgm:prSet/>
      <dgm:spPr/>
      <dgm:t>
        <a:bodyPr/>
        <a:lstStyle/>
        <a:p>
          <a:endParaRPr lang="en-GB"/>
        </a:p>
      </dgm:t>
    </dgm:pt>
    <dgm:pt modelId="{8A6A7C36-CE4B-4797-91F5-030922FAA1D5}">
      <dgm:prSet phldrT="[Text]"/>
      <dgm:spPr/>
      <dgm:t>
        <a:bodyPr/>
        <a:lstStyle/>
        <a:p>
          <a:r>
            <a:rPr lang="en-GB" dirty="0"/>
            <a:t>Minority ethnic groups</a:t>
          </a:r>
        </a:p>
      </dgm:t>
    </dgm:pt>
    <dgm:pt modelId="{243526F2-040E-43ED-AC47-F5D4F681BAC1}" type="parTrans" cxnId="{543C8A23-290F-4EF1-9F00-47F56FD540B7}">
      <dgm:prSet/>
      <dgm:spPr/>
      <dgm:t>
        <a:bodyPr/>
        <a:lstStyle/>
        <a:p>
          <a:endParaRPr lang="en-GB"/>
        </a:p>
      </dgm:t>
    </dgm:pt>
    <dgm:pt modelId="{534FDF7A-8AA2-4B2B-9AD4-C519B83BD0FB}" type="sibTrans" cxnId="{543C8A23-290F-4EF1-9F00-47F56FD540B7}">
      <dgm:prSet/>
      <dgm:spPr/>
      <dgm:t>
        <a:bodyPr/>
        <a:lstStyle/>
        <a:p>
          <a:endParaRPr lang="en-GB"/>
        </a:p>
      </dgm:t>
    </dgm:pt>
    <dgm:pt modelId="{73D2C946-4D82-45F7-B627-C42260EB00FD}">
      <dgm:prSet phldrT="[Text]"/>
      <dgm:spPr/>
      <dgm:t>
        <a:bodyPr/>
        <a:lstStyle/>
        <a:p>
          <a:r>
            <a:rPr lang="en-GB" dirty="0"/>
            <a:t>Neurodiversity</a:t>
          </a:r>
        </a:p>
      </dgm:t>
    </dgm:pt>
    <dgm:pt modelId="{693028A7-01E1-49C7-A508-5CB578545EFA}" type="parTrans" cxnId="{5228423D-7392-438A-B86D-F8246FC8AF98}">
      <dgm:prSet/>
      <dgm:spPr/>
      <dgm:t>
        <a:bodyPr/>
        <a:lstStyle/>
        <a:p>
          <a:endParaRPr lang="en-GB"/>
        </a:p>
      </dgm:t>
    </dgm:pt>
    <dgm:pt modelId="{AD49AAF9-3B8C-455A-A93A-D3F9D7D1D8A8}" type="sibTrans" cxnId="{5228423D-7392-438A-B86D-F8246FC8AF98}">
      <dgm:prSet/>
      <dgm:spPr/>
      <dgm:t>
        <a:bodyPr/>
        <a:lstStyle/>
        <a:p>
          <a:endParaRPr lang="en-GB"/>
        </a:p>
      </dgm:t>
    </dgm:pt>
    <dgm:pt modelId="{7AF94B8D-D8D2-DB4B-9B1A-6B6ACBFD8197}">
      <dgm:prSet phldrT="[Text]"/>
      <dgm:spPr/>
      <dgm:t>
        <a:bodyPr/>
        <a:lstStyle/>
        <a:p>
          <a:r>
            <a:rPr lang="en-GB" dirty="0"/>
            <a:t>Migrants</a:t>
          </a:r>
        </a:p>
      </dgm:t>
    </dgm:pt>
    <dgm:pt modelId="{9C72287B-9B6F-8545-B2C1-5FA966107E9B}" type="parTrans" cxnId="{3FCB4649-2891-5A42-A4A0-BD8897E79CC6}">
      <dgm:prSet/>
      <dgm:spPr/>
      <dgm:t>
        <a:bodyPr/>
        <a:lstStyle/>
        <a:p>
          <a:endParaRPr lang="en-GB"/>
        </a:p>
      </dgm:t>
    </dgm:pt>
    <dgm:pt modelId="{3AC8690D-BF21-EF4A-8476-AEBB9135FF81}" type="sibTrans" cxnId="{3FCB4649-2891-5A42-A4A0-BD8897E79CC6}">
      <dgm:prSet/>
      <dgm:spPr/>
      <dgm:t>
        <a:bodyPr/>
        <a:lstStyle/>
        <a:p>
          <a:endParaRPr lang="en-GB"/>
        </a:p>
      </dgm:t>
    </dgm:pt>
    <dgm:pt modelId="{43025998-AF3B-BD45-BDB3-83C886E0C982}">
      <dgm:prSet phldrT="[Text]"/>
      <dgm:spPr/>
      <dgm:t>
        <a:bodyPr/>
        <a:lstStyle/>
        <a:p>
          <a:r>
            <a:rPr lang="en-GB" dirty="0"/>
            <a:t>Care leavers</a:t>
          </a:r>
        </a:p>
      </dgm:t>
    </dgm:pt>
    <dgm:pt modelId="{592CED86-3483-7D41-A07A-5F117008A165}" type="parTrans" cxnId="{A9648889-E9FB-4240-BC4A-1E8483B07353}">
      <dgm:prSet/>
      <dgm:spPr/>
      <dgm:t>
        <a:bodyPr/>
        <a:lstStyle/>
        <a:p>
          <a:endParaRPr lang="en-GB"/>
        </a:p>
      </dgm:t>
    </dgm:pt>
    <dgm:pt modelId="{B2747EDE-85A0-4D47-BE0C-AF5E97DD7CE2}" type="sibTrans" cxnId="{A9648889-E9FB-4240-BC4A-1E8483B07353}">
      <dgm:prSet/>
      <dgm:spPr/>
      <dgm:t>
        <a:bodyPr/>
        <a:lstStyle/>
        <a:p>
          <a:endParaRPr lang="en-GB"/>
        </a:p>
      </dgm:t>
    </dgm:pt>
    <dgm:pt modelId="{72E6CBB9-63AB-4704-B6BB-4485275B718D}" type="pres">
      <dgm:prSet presAssocID="{E33DB9CF-00A5-4F09-9C85-F17877669EDF}" presName="Name0" presStyleCnt="0">
        <dgm:presLayoutVars>
          <dgm:dir/>
          <dgm:animLvl val="lvl"/>
          <dgm:resizeHandles val="exact"/>
        </dgm:presLayoutVars>
      </dgm:prSet>
      <dgm:spPr/>
    </dgm:pt>
    <dgm:pt modelId="{D4422CCE-0D21-4AEF-80D9-9BF2ECE7ED63}" type="pres">
      <dgm:prSet presAssocID="{E338E02B-E945-4BCE-9A7A-52074DB3DEE9}" presName="composite" presStyleCnt="0"/>
      <dgm:spPr/>
    </dgm:pt>
    <dgm:pt modelId="{AFF9D621-A42E-4ED3-B541-8C751EA63226}" type="pres">
      <dgm:prSet presAssocID="{E338E02B-E945-4BCE-9A7A-52074DB3DEE9}" presName="parTx" presStyleLbl="alignNode1" presStyleIdx="0" presStyleCnt="3">
        <dgm:presLayoutVars>
          <dgm:chMax val="0"/>
          <dgm:chPref val="0"/>
          <dgm:bulletEnabled val="1"/>
        </dgm:presLayoutVars>
      </dgm:prSet>
      <dgm:spPr/>
    </dgm:pt>
    <dgm:pt modelId="{1D5180F4-C7D3-464E-948B-6A4F84D26E2B}" type="pres">
      <dgm:prSet presAssocID="{E338E02B-E945-4BCE-9A7A-52074DB3DEE9}" presName="desTx" presStyleLbl="alignAccFollowNode1" presStyleIdx="0" presStyleCnt="3">
        <dgm:presLayoutVars>
          <dgm:bulletEnabled val="1"/>
        </dgm:presLayoutVars>
      </dgm:prSet>
      <dgm:spPr/>
    </dgm:pt>
    <dgm:pt modelId="{2C8C944D-6807-4A02-8634-A713386581F2}" type="pres">
      <dgm:prSet presAssocID="{C750FB6E-F12E-460A-81BB-9893807CC22A}" presName="space" presStyleCnt="0"/>
      <dgm:spPr/>
    </dgm:pt>
    <dgm:pt modelId="{0385F003-05AC-47CD-926D-81C00C6A2800}" type="pres">
      <dgm:prSet presAssocID="{F462CA63-EB94-4EEE-A9C9-F56A33072887}" presName="composite" presStyleCnt="0"/>
      <dgm:spPr/>
    </dgm:pt>
    <dgm:pt modelId="{9952BC95-9993-4559-8E2C-18677D444349}" type="pres">
      <dgm:prSet presAssocID="{F462CA63-EB94-4EEE-A9C9-F56A33072887}" presName="parTx" presStyleLbl="alignNode1" presStyleIdx="1" presStyleCnt="3">
        <dgm:presLayoutVars>
          <dgm:chMax val="0"/>
          <dgm:chPref val="0"/>
          <dgm:bulletEnabled val="1"/>
        </dgm:presLayoutVars>
      </dgm:prSet>
      <dgm:spPr/>
    </dgm:pt>
    <dgm:pt modelId="{5BC7D388-27F7-4ED8-BFF0-DC38B9C2ABD9}" type="pres">
      <dgm:prSet presAssocID="{F462CA63-EB94-4EEE-A9C9-F56A33072887}" presName="desTx" presStyleLbl="alignAccFollowNode1" presStyleIdx="1" presStyleCnt="3">
        <dgm:presLayoutVars>
          <dgm:bulletEnabled val="1"/>
        </dgm:presLayoutVars>
      </dgm:prSet>
      <dgm:spPr/>
    </dgm:pt>
    <dgm:pt modelId="{56125C64-7465-4721-8FA0-812FCCD4F70C}" type="pres">
      <dgm:prSet presAssocID="{80867164-0F6C-403E-9497-C0181BD5CDA0}" presName="space" presStyleCnt="0"/>
      <dgm:spPr/>
    </dgm:pt>
    <dgm:pt modelId="{CC90C3E1-69ED-4124-A68A-ACBB69FB4DA9}" type="pres">
      <dgm:prSet presAssocID="{B282B1C6-E7BE-46A0-8C9D-321E85A3985F}" presName="composite" presStyleCnt="0"/>
      <dgm:spPr/>
    </dgm:pt>
    <dgm:pt modelId="{60BC8A6A-9193-49E8-B6FC-3A76155196DC}" type="pres">
      <dgm:prSet presAssocID="{B282B1C6-E7BE-46A0-8C9D-321E85A3985F}" presName="parTx" presStyleLbl="alignNode1" presStyleIdx="2" presStyleCnt="3">
        <dgm:presLayoutVars>
          <dgm:chMax val="0"/>
          <dgm:chPref val="0"/>
          <dgm:bulletEnabled val="1"/>
        </dgm:presLayoutVars>
      </dgm:prSet>
      <dgm:spPr/>
    </dgm:pt>
    <dgm:pt modelId="{535F3F5D-0518-49ED-B966-B6A2E15F7A05}" type="pres">
      <dgm:prSet presAssocID="{B282B1C6-E7BE-46A0-8C9D-321E85A3985F}" presName="desTx" presStyleLbl="alignAccFollowNode1" presStyleIdx="2" presStyleCnt="3">
        <dgm:presLayoutVars>
          <dgm:bulletEnabled val="1"/>
        </dgm:presLayoutVars>
      </dgm:prSet>
      <dgm:spPr/>
    </dgm:pt>
  </dgm:ptLst>
  <dgm:cxnLst>
    <dgm:cxn modelId="{231C6E03-36CC-4BDC-91E6-AD7BD9E4181C}" srcId="{E338E02B-E945-4BCE-9A7A-52074DB3DEE9}" destId="{E2300621-CB59-4170-97BE-42733F2D4D16}" srcOrd="0" destOrd="0" parTransId="{A29F9C83-0EE5-4146-BC8C-16A60DA18094}" sibTransId="{9F775E65-F567-4DEC-ADC9-D5B9719302A4}"/>
    <dgm:cxn modelId="{1C107D07-E61C-407E-9FDD-33F556B28DB5}" type="presOf" srcId="{73D2C946-4D82-45F7-B627-C42260EB00FD}" destId="{535F3F5D-0518-49ED-B966-B6A2E15F7A05}" srcOrd="0" destOrd="2" presId="urn:microsoft.com/office/officeart/2005/8/layout/hList1"/>
    <dgm:cxn modelId="{7C21460C-E5F0-45FD-BC61-F566AB91D1BC}" type="presOf" srcId="{AFFF226B-96B3-472E-9172-3FAC401EF82B}" destId="{535F3F5D-0518-49ED-B966-B6A2E15F7A05}" srcOrd="0" destOrd="0" presId="urn:microsoft.com/office/officeart/2005/8/layout/hList1"/>
    <dgm:cxn modelId="{256B121E-8641-4007-80E5-E3C5558EDFA4}" type="presOf" srcId="{E338E02B-E945-4BCE-9A7A-52074DB3DEE9}" destId="{AFF9D621-A42E-4ED3-B541-8C751EA63226}" srcOrd="0" destOrd="0" presId="urn:microsoft.com/office/officeart/2005/8/layout/hList1"/>
    <dgm:cxn modelId="{1522EC1E-8530-48AB-8E6D-A324D52DBF9D}" srcId="{F462CA63-EB94-4EEE-A9C9-F56A33072887}" destId="{74AC9253-B836-48BD-ABCA-752B0B16D601}" srcOrd="2" destOrd="0" parTransId="{2130982E-8143-4E40-BC65-2317C91DB41B}" sibTransId="{FA25B825-02BD-426F-A895-43651754DD35}"/>
    <dgm:cxn modelId="{C7C02620-2196-41DC-8097-7DA7D4C9036E}" type="presOf" srcId="{FA01E5D1-B6E2-4234-9B28-710B9B77ED58}" destId="{5BC7D388-27F7-4ED8-BFF0-DC38B9C2ABD9}" srcOrd="0" destOrd="0" presId="urn:microsoft.com/office/officeart/2005/8/layout/hList1"/>
    <dgm:cxn modelId="{543C8A23-290F-4EF1-9F00-47F56FD540B7}" srcId="{B282B1C6-E7BE-46A0-8C9D-321E85A3985F}" destId="{8A6A7C36-CE4B-4797-91F5-030922FAA1D5}" srcOrd="1" destOrd="0" parTransId="{243526F2-040E-43ED-AC47-F5D4F681BAC1}" sibTransId="{534FDF7A-8AA2-4B2B-9AD4-C519B83BD0FB}"/>
    <dgm:cxn modelId="{1193C32A-0156-4BF8-9271-FE789B517EE4}" type="presOf" srcId="{C5F17920-0515-4C1B-A831-5126ACE9C54E}" destId="{1D5180F4-C7D3-464E-948B-6A4F84D26E2B}" srcOrd="0" destOrd="2" presId="urn:microsoft.com/office/officeart/2005/8/layout/hList1"/>
    <dgm:cxn modelId="{5228423D-7392-438A-B86D-F8246FC8AF98}" srcId="{B282B1C6-E7BE-46A0-8C9D-321E85A3985F}" destId="{73D2C946-4D82-45F7-B627-C42260EB00FD}" srcOrd="2" destOrd="0" parTransId="{693028A7-01E1-49C7-A508-5CB578545EFA}" sibTransId="{AD49AAF9-3B8C-455A-A93A-D3F9D7D1D8A8}"/>
    <dgm:cxn modelId="{735DA164-955B-4960-BAB4-A8A78A46916D}" srcId="{E33DB9CF-00A5-4F09-9C85-F17877669EDF}" destId="{B282B1C6-E7BE-46A0-8C9D-321E85A3985F}" srcOrd="2" destOrd="0" parTransId="{92379581-F4A7-4FEC-AF59-0DA818ACD72C}" sibTransId="{D7B39D77-656E-411C-B945-8F4106266D54}"/>
    <dgm:cxn modelId="{D69DC144-A9C6-6441-8D79-B4879170D0B6}" type="presOf" srcId="{7AF94B8D-D8D2-DB4B-9B1A-6B6ACBFD8197}" destId="{535F3F5D-0518-49ED-B966-B6A2E15F7A05}" srcOrd="0" destOrd="3" presId="urn:microsoft.com/office/officeart/2005/8/layout/hList1"/>
    <dgm:cxn modelId="{3FCB4649-2891-5A42-A4A0-BD8897E79CC6}" srcId="{B282B1C6-E7BE-46A0-8C9D-321E85A3985F}" destId="{7AF94B8D-D8D2-DB4B-9B1A-6B6ACBFD8197}" srcOrd="3" destOrd="0" parTransId="{9C72287B-9B6F-8545-B2C1-5FA966107E9B}" sibTransId="{3AC8690D-BF21-EF4A-8476-AEBB9135FF81}"/>
    <dgm:cxn modelId="{6217644F-45BB-4102-87F2-DA5D536F51E5}" srcId="{B282B1C6-E7BE-46A0-8C9D-321E85A3985F}" destId="{AFFF226B-96B3-472E-9172-3FAC401EF82B}" srcOrd="0" destOrd="0" parTransId="{8D1E3E80-53AA-40EE-B822-62EBDECF2032}" sibTransId="{ED43158D-8DA1-46B1-AF9F-489405712A19}"/>
    <dgm:cxn modelId="{70F52377-07F5-4AAB-BCC1-30BA1B49477C}" srcId="{E33DB9CF-00A5-4F09-9C85-F17877669EDF}" destId="{F462CA63-EB94-4EEE-A9C9-F56A33072887}" srcOrd="1" destOrd="0" parTransId="{42B2114A-68B5-480E-B958-BFF192B3EEE4}" sibTransId="{80867164-0F6C-403E-9497-C0181BD5CDA0}"/>
    <dgm:cxn modelId="{A9648889-E9FB-4240-BC4A-1E8483B07353}" srcId="{B282B1C6-E7BE-46A0-8C9D-321E85A3985F}" destId="{43025998-AF3B-BD45-BDB3-83C886E0C982}" srcOrd="4" destOrd="0" parTransId="{592CED86-3483-7D41-A07A-5F117008A165}" sibTransId="{B2747EDE-85A0-4D47-BE0C-AF5E97DD7CE2}"/>
    <dgm:cxn modelId="{F4141F8F-C0C6-4B5F-AC5E-D0E74ABA7969}" type="presOf" srcId="{74AC9253-B836-48BD-ABCA-752B0B16D601}" destId="{5BC7D388-27F7-4ED8-BFF0-DC38B9C2ABD9}" srcOrd="0" destOrd="2" presId="urn:microsoft.com/office/officeart/2005/8/layout/hList1"/>
    <dgm:cxn modelId="{5ADBE18F-D36F-43E4-A056-6A9BB1A3EDBF}" type="presOf" srcId="{B282B1C6-E7BE-46A0-8C9D-321E85A3985F}" destId="{60BC8A6A-9193-49E8-B6FC-3A76155196DC}" srcOrd="0" destOrd="0" presId="urn:microsoft.com/office/officeart/2005/8/layout/hList1"/>
    <dgm:cxn modelId="{CC128796-BB4F-4A54-BE7C-3D259CE5B4ED}" srcId="{E338E02B-E945-4BCE-9A7A-52074DB3DEE9}" destId="{AF9E7829-71A9-47D0-B095-59F2FF386048}" srcOrd="1" destOrd="0" parTransId="{224C9CCF-37D4-4550-B62A-07EFEC4CCF29}" sibTransId="{3512D171-A82F-40A9-9B3A-5B895B2B2926}"/>
    <dgm:cxn modelId="{7E0C4AA9-C0CE-417C-8905-16147B5A7E1D}" type="presOf" srcId="{2955DD2A-9828-44C7-8778-CC2B6D518C83}" destId="{5BC7D388-27F7-4ED8-BFF0-DC38B9C2ABD9}" srcOrd="0" destOrd="1" presId="urn:microsoft.com/office/officeart/2005/8/layout/hList1"/>
    <dgm:cxn modelId="{AEDFC4AA-7E93-4EFD-ACF0-F2EF76A7CCC6}" type="presOf" srcId="{F462CA63-EB94-4EEE-A9C9-F56A33072887}" destId="{9952BC95-9993-4559-8E2C-18677D444349}" srcOrd="0" destOrd="0" presId="urn:microsoft.com/office/officeart/2005/8/layout/hList1"/>
    <dgm:cxn modelId="{B4E86FB0-FE74-0340-BF69-C718D2D782F2}" type="presOf" srcId="{43025998-AF3B-BD45-BDB3-83C886E0C982}" destId="{535F3F5D-0518-49ED-B966-B6A2E15F7A05}" srcOrd="0" destOrd="4" presId="urn:microsoft.com/office/officeart/2005/8/layout/hList1"/>
    <dgm:cxn modelId="{699AB9B9-67AB-4D48-B827-98B877503451}" srcId="{F462CA63-EB94-4EEE-A9C9-F56A33072887}" destId="{2955DD2A-9828-44C7-8778-CC2B6D518C83}" srcOrd="1" destOrd="0" parTransId="{CBEFD5FE-2E9A-4496-A308-2754C2F63377}" sibTransId="{B4BA7DC8-196A-448C-B692-71B1E285E1D8}"/>
    <dgm:cxn modelId="{724567BA-8F7F-443D-8689-C73DB1FFD020}" type="presOf" srcId="{8A6A7C36-CE4B-4797-91F5-030922FAA1D5}" destId="{535F3F5D-0518-49ED-B966-B6A2E15F7A05}" srcOrd="0" destOrd="1" presId="urn:microsoft.com/office/officeart/2005/8/layout/hList1"/>
    <dgm:cxn modelId="{D88BD1C5-2C57-4C98-8D6F-AEBA52B37B33}" type="presOf" srcId="{E2300621-CB59-4170-97BE-42733F2D4D16}" destId="{1D5180F4-C7D3-464E-948B-6A4F84D26E2B}" srcOrd="0" destOrd="0" presId="urn:microsoft.com/office/officeart/2005/8/layout/hList1"/>
    <dgm:cxn modelId="{AD5EE2DD-6470-493F-A3F8-4A48B79AEFAB}" srcId="{E33DB9CF-00A5-4F09-9C85-F17877669EDF}" destId="{E338E02B-E945-4BCE-9A7A-52074DB3DEE9}" srcOrd="0" destOrd="0" parTransId="{4D0CD3BC-CFDC-479D-B893-D75A88B65D20}" sibTransId="{C750FB6E-F12E-460A-81BB-9893807CC22A}"/>
    <dgm:cxn modelId="{877807E7-E318-465A-A154-7046A0C35F25}" type="presOf" srcId="{E33DB9CF-00A5-4F09-9C85-F17877669EDF}" destId="{72E6CBB9-63AB-4704-B6BB-4485275B718D}" srcOrd="0" destOrd="0" presId="urn:microsoft.com/office/officeart/2005/8/layout/hList1"/>
    <dgm:cxn modelId="{EEBE99E9-49FE-4557-AD09-0FAE4ACC2F48}" srcId="{F462CA63-EB94-4EEE-A9C9-F56A33072887}" destId="{FA01E5D1-B6E2-4234-9B28-710B9B77ED58}" srcOrd="0" destOrd="0" parTransId="{9037DF5E-E4AF-4576-9A5E-A4E357888394}" sibTransId="{1F94781E-A917-4439-9001-AA6450EB26C1}"/>
    <dgm:cxn modelId="{F246E1EB-C1B4-4C46-AC80-1E849D36641A}" srcId="{E338E02B-E945-4BCE-9A7A-52074DB3DEE9}" destId="{C5F17920-0515-4C1B-A831-5126ACE9C54E}" srcOrd="2" destOrd="0" parTransId="{9AC702A9-2307-4B23-834E-D59A540DD5C4}" sibTransId="{7D17EBB2-B942-45CB-89B8-3D6AF0A67499}"/>
    <dgm:cxn modelId="{ACB94FF4-96F2-4A55-9286-ED91EF5721B6}" type="presOf" srcId="{AF9E7829-71A9-47D0-B095-59F2FF386048}" destId="{1D5180F4-C7D3-464E-948B-6A4F84D26E2B}" srcOrd="0" destOrd="1" presId="urn:microsoft.com/office/officeart/2005/8/layout/hList1"/>
    <dgm:cxn modelId="{F3D07635-A825-4497-8624-EFD1B7CB02CF}" type="presParOf" srcId="{72E6CBB9-63AB-4704-B6BB-4485275B718D}" destId="{D4422CCE-0D21-4AEF-80D9-9BF2ECE7ED63}" srcOrd="0" destOrd="0" presId="urn:microsoft.com/office/officeart/2005/8/layout/hList1"/>
    <dgm:cxn modelId="{7C8FA6F7-CD20-4996-AD27-C995E89266FD}" type="presParOf" srcId="{D4422CCE-0D21-4AEF-80D9-9BF2ECE7ED63}" destId="{AFF9D621-A42E-4ED3-B541-8C751EA63226}" srcOrd="0" destOrd="0" presId="urn:microsoft.com/office/officeart/2005/8/layout/hList1"/>
    <dgm:cxn modelId="{01BF01B9-63CE-4D49-A869-CA0F6D0D0CA7}" type="presParOf" srcId="{D4422CCE-0D21-4AEF-80D9-9BF2ECE7ED63}" destId="{1D5180F4-C7D3-464E-948B-6A4F84D26E2B}" srcOrd="1" destOrd="0" presId="urn:microsoft.com/office/officeart/2005/8/layout/hList1"/>
    <dgm:cxn modelId="{CD4040E7-690D-49CE-84B9-E7C975F246CB}" type="presParOf" srcId="{72E6CBB9-63AB-4704-B6BB-4485275B718D}" destId="{2C8C944D-6807-4A02-8634-A713386581F2}" srcOrd="1" destOrd="0" presId="urn:microsoft.com/office/officeart/2005/8/layout/hList1"/>
    <dgm:cxn modelId="{BB242A34-6CDC-4795-814B-51B67FD87FA4}" type="presParOf" srcId="{72E6CBB9-63AB-4704-B6BB-4485275B718D}" destId="{0385F003-05AC-47CD-926D-81C00C6A2800}" srcOrd="2" destOrd="0" presId="urn:microsoft.com/office/officeart/2005/8/layout/hList1"/>
    <dgm:cxn modelId="{B61D5209-9F82-4D11-936A-383F44E6194B}" type="presParOf" srcId="{0385F003-05AC-47CD-926D-81C00C6A2800}" destId="{9952BC95-9993-4559-8E2C-18677D444349}" srcOrd="0" destOrd="0" presId="urn:microsoft.com/office/officeart/2005/8/layout/hList1"/>
    <dgm:cxn modelId="{2A55241F-5664-41B1-A262-D087848D2DB8}" type="presParOf" srcId="{0385F003-05AC-47CD-926D-81C00C6A2800}" destId="{5BC7D388-27F7-4ED8-BFF0-DC38B9C2ABD9}" srcOrd="1" destOrd="0" presId="urn:microsoft.com/office/officeart/2005/8/layout/hList1"/>
    <dgm:cxn modelId="{7C55B58B-4FB3-4EEE-B1E7-BE3AF0894C54}" type="presParOf" srcId="{72E6CBB9-63AB-4704-B6BB-4485275B718D}" destId="{56125C64-7465-4721-8FA0-812FCCD4F70C}" srcOrd="3" destOrd="0" presId="urn:microsoft.com/office/officeart/2005/8/layout/hList1"/>
    <dgm:cxn modelId="{ECFD6207-3E41-4248-93E0-5C859502E449}" type="presParOf" srcId="{72E6CBB9-63AB-4704-B6BB-4485275B718D}" destId="{CC90C3E1-69ED-4124-A68A-ACBB69FB4DA9}" srcOrd="4" destOrd="0" presId="urn:microsoft.com/office/officeart/2005/8/layout/hList1"/>
    <dgm:cxn modelId="{E8381258-7459-4949-973E-214D81A77FFE}" type="presParOf" srcId="{CC90C3E1-69ED-4124-A68A-ACBB69FB4DA9}" destId="{60BC8A6A-9193-49E8-B6FC-3A76155196DC}" srcOrd="0" destOrd="0" presId="urn:microsoft.com/office/officeart/2005/8/layout/hList1"/>
    <dgm:cxn modelId="{A0C34F7A-D6AA-4DFA-A447-B97D759172B7}" type="presParOf" srcId="{CC90C3E1-69ED-4124-A68A-ACBB69FB4DA9}" destId="{535F3F5D-0518-49ED-B966-B6A2E15F7A0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9D621-A42E-4ED3-B541-8C751EA63226}">
      <dsp:nvSpPr>
        <dsp:cNvPr id="0" name=""/>
        <dsp:cNvSpPr/>
      </dsp:nvSpPr>
      <dsp:spPr>
        <a:xfrm>
          <a:off x="6444" y="2053050"/>
          <a:ext cx="6283395" cy="1267512"/>
        </a:xfrm>
        <a:prstGeom prst="rect">
          <a:avLst/>
        </a:prstGeom>
        <a:solidFill>
          <a:schemeClr val="accent4">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dirty="0"/>
            <a:t>Mental health transitions</a:t>
          </a:r>
        </a:p>
      </dsp:txBody>
      <dsp:txXfrm>
        <a:off x="6444" y="2053050"/>
        <a:ext cx="6283395" cy="1267512"/>
      </dsp:txXfrm>
    </dsp:sp>
    <dsp:sp modelId="{1D5180F4-C7D3-464E-948B-6A4F84D26E2B}">
      <dsp:nvSpPr>
        <dsp:cNvPr id="0" name=""/>
        <dsp:cNvSpPr/>
      </dsp:nvSpPr>
      <dsp:spPr>
        <a:xfrm>
          <a:off x="6444" y="3320563"/>
          <a:ext cx="6283395" cy="3238478"/>
        </a:xfrm>
        <a:prstGeom prst="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GB" sz="3600" kern="1200" dirty="0"/>
            <a:t>Prevention</a:t>
          </a:r>
        </a:p>
        <a:p>
          <a:pPr marL="285750" lvl="1" indent="-285750" algn="l" defTabSz="1600200">
            <a:lnSpc>
              <a:spcPct val="90000"/>
            </a:lnSpc>
            <a:spcBef>
              <a:spcPct val="0"/>
            </a:spcBef>
            <a:spcAft>
              <a:spcPct val="15000"/>
            </a:spcAft>
            <a:buChar char="•"/>
          </a:pPr>
          <a:r>
            <a:rPr lang="en-GB" sz="3600" kern="1200" dirty="0"/>
            <a:t>Early intervention</a:t>
          </a:r>
        </a:p>
        <a:p>
          <a:pPr marL="285750" lvl="1" indent="-285750" algn="l" defTabSz="1600200">
            <a:lnSpc>
              <a:spcPct val="90000"/>
            </a:lnSpc>
            <a:spcBef>
              <a:spcPct val="0"/>
            </a:spcBef>
            <a:spcAft>
              <a:spcPct val="15000"/>
            </a:spcAft>
            <a:buChar char="•"/>
          </a:pPr>
          <a:r>
            <a:rPr lang="en-GB" sz="3600" kern="1200" dirty="0"/>
            <a:t>Schools/colleges/parenting</a:t>
          </a:r>
        </a:p>
      </dsp:txBody>
      <dsp:txXfrm>
        <a:off x="6444" y="3320563"/>
        <a:ext cx="6283395" cy="3238478"/>
      </dsp:txXfrm>
    </dsp:sp>
    <dsp:sp modelId="{9952BC95-9993-4559-8E2C-18677D444349}">
      <dsp:nvSpPr>
        <dsp:cNvPr id="0" name=""/>
        <dsp:cNvSpPr/>
      </dsp:nvSpPr>
      <dsp:spPr>
        <a:xfrm>
          <a:off x="7169515" y="2053050"/>
          <a:ext cx="6283395" cy="1267512"/>
        </a:xfrm>
        <a:prstGeom prst="rect">
          <a:avLst/>
        </a:prstGeom>
        <a:solidFill>
          <a:schemeClr val="accent4">
            <a:hueOff val="4303115"/>
            <a:satOff val="-2381"/>
            <a:lumOff val="-22941"/>
            <a:alphaOff val="0"/>
          </a:schemeClr>
        </a:solidFill>
        <a:ln w="25400" cap="flat" cmpd="sng" algn="ctr">
          <a:solidFill>
            <a:schemeClr val="accent4">
              <a:hueOff val="4303115"/>
              <a:satOff val="-2381"/>
              <a:lumOff val="-2294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dirty="0"/>
            <a:t>Mental health complexity/comorbidity</a:t>
          </a:r>
        </a:p>
      </dsp:txBody>
      <dsp:txXfrm>
        <a:off x="7169515" y="2053050"/>
        <a:ext cx="6283395" cy="1267512"/>
      </dsp:txXfrm>
    </dsp:sp>
    <dsp:sp modelId="{5BC7D388-27F7-4ED8-BFF0-DC38B9C2ABD9}">
      <dsp:nvSpPr>
        <dsp:cNvPr id="0" name=""/>
        <dsp:cNvSpPr/>
      </dsp:nvSpPr>
      <dsp:spPr>
        <a:xfrm>
          <a:off x="7169515" y="3320563"/>
          <a:ext cx="6283395" cy="3238478"/>
        </a:xfrm>
        <a:prstGeom prst="rect">
          <a:avLst/>
        </a:prstGeom>
        <a:solidFill>
          <a:schemeClr val="accent4">
            <a:tint val="40000"/>
            <a:alpha val="90000"/>
            <a:hueOff val="4426387"/>
            <a:satOff val="-12349"/>
            <a:lumOff val="-5555"/>
            <a:alphaOff val="0"/>
          </a:schemeClr>
        </a:solidFill>
        <a:ln w="25400" cap="flat" cmpd="sng" algn="ctr">
          <a:solidFill>
            <a:schemeClr val="accent4">
              <a:tint val="40000"/>
              <a:alpha val="90000"/>
              <a:hueOff val="4426387"/>
              <a:satOff val="-12349"/>
              <a:lumOff val="-555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GB" sz="3600" kern="1200" dirty="0"/>
            <a:t>Severe Mental Ill-health/ psychosis</a:t>
          </a:r>
        </a:p>
        <a:p>
          <a:pPr marL="285750" lvl="1" indent="-285750" algn="l" defTabSz="1600200">
            <a:lnSpc>
              <a:spcPct val="90000"/>
            </a:lnSpc>
            <a:spcBef>
              <a:spcPct val="0"/>
            </a:spcBef>
            <a:spcAft>
              <a:spcPct val="15000"/>
            </a:spcAft>
            <a:buChar char="•"/>
          </a:pPr>
          <a:r>
            <a:rPr lang="en-GB" sz="3600" kern="1200" dirty="0"/>
            <a:t>Depression/ anxiety</a:t>
          </a:r>
        </a:p>
        <a:p>
          <a:pPr marL="285750" lvl="1" indent="-285750" algn="l" defTabSz="1600200">
            <a:lnSpc>
              <a:spcPct val="90000"/>
            </a:lnSpc>
            <a:spcBef>
              <a:spcPct val="0"/>
            </a:spcBef>
            <a:spcAft>
              <a:spcPct val="15000"/>
            </a:spcAft>
            <a:buChar char="•"/>
          </a:pPr>
          <a:r>
            <a:rPr lang="en-GB" sz="3600" kern="1200" dirty="0"/>
            <a:t>Interactions with physical health</a:t>
          </a:r>
        </a:p>
      </dsp:txBody>
      <dsp:txXfrm>
        <a:off x="7169515" y="3320563"/>
        <a:ext cx="6283395" cy="3238478"/>
      </dsp:txXfrm>
    </dsp:sp>
    <dsp:sp modelId="{60BC8A6A-9193-49E8-B6FC-3A76155196DC}">
      <dsp:nvSpPr>
        <dsp:cNvPr id="0" name=""/>
        <dsp:cNvSpPr/>
      </dsp:nvSpPr>
      <dsp:spPr>
        <a:xfrm>
          <a:off x="14332586" y="2053050"/>
          <a:ext cx="6283395" cy="1267512"/>
        </a:xfrm>
        <a:prstGeom prst="rect">
          <a:avLst/>
        </a:prstGeom>
        <a:solidFill>
          <a:schemeClr val="accent4">
            <a:hueOff val="8606230"/>
            <a:satOff val="-4763"/>
            <a:lumOff val="-45882"/>
            <a:alphaOff val="0"/>
          </a:schemeClr>
        </a:solidFill>
        <a:ln w="25400" cap="flat" cmpd="sng" algn="ctr">
          <a:solidFill>
            <a:schemeClr val="accent4">
              <a:hueOff val="8606230"/>
              <a:satOff val="-4763"/>
              <a:lumOff val="-458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marL="0" lvl="0" indent="0" algn="ctr" defTabSz="1600200">
            <a:lnSpc>
              <a:spcPct val="90000"/>
            </a:lnSpc>
            <a:spcBef>
              <a:spcPct val="0"/>
            </a:spcBef>
            <a:spcAft>
              <a:spcPct val="35000"/>
            </a:spcAft>
            <a:buNone/>
          </a:pPr>
          <a:r>
            <a:rPr lang="en-GB" sz="3600" kern="1200" dirty="0"/>
            <a:t>Underserved populations</a:t>
          </a:r>
        </a:p>
      </dsp:txBody>
      <dsp:txXfrm>
        <a:off x="14332586" y="2053050"/>
        <a:ext cx="6283395" cy="1267512"/>
      </dsp:txXfrm>
    </dsp:sp>
    <dsp:sp modelId="{535F3F5D-0518-49ED-B966-B6A2E15F7A05}">
      <dsp:nvSpPr>
        <dsp:cNvPr id="0" name=""/>
        <dsp:cNvSpPr/>
      </dsp:nvSpPr>
      <dsp:spPr>
        <a:xfrm>
          <a:off x="14332586" y="3320563"/>
          <a:ext cx="6283395" cy="3238478"/>
        </a:xfrm>
        <a:prstGeom prst="rect">
          <a:avLst/>
        </a:prstGeom>
        <a:solidFill>
          <a:schemeClr val="accent4">
            <a:tint val="40000"/>
            <a:alpha val="90000"/>
            <a:hueOff val="8852775"/>
            <a:satOff val="-24699"/>
            <a:lumOff val="-11111"/>
            <a:alphaOff val="0"/>
          </a:schemeClr>
        </a:solidFill>
        <a:ln w="25400" cap="flat" cmpd="sng" algn="ctr">
          <a:solidFill>
            <a:schemeClr val="accent4">
              <a:tint val="40000"/>
              <a:alpha val="90000"/>
              <a:hueOff val="8852775"/>
              <a:satOff val="-24699"/>
              <a:lumOff val="-111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92024" rIns="256032" bIns="288036" numCol="1" spcCol="1270" anchor="t" anchorCtr="0">
          <a:noAutofit/>
        </a:bodyPr>
        <a:lstStyle/>
        <a:p>
          <a:pPr marL="285750" lvl="1" indent="-285750" algn="l" defTabSz="1600200">
            <a:lnSpc>
              <a:spcPct val="90000"/>
            </a:lnSpc>
            <a:spcBef>
              <a:spcPct val="0"/>
            </a:spcBef>
            <a:spcAft>
              <a:spcPct val="15000"/>
            </a:spcAft>
            <a:buChar char="•"/>
          </a:pPr>
          <a:r>
            <a:rPr lang="en-GB" sz="3600" kern="1200" dirty="0"/>
            <a:t>LGBTQ+</a:t>
          </a:r>
        </a:p>
        <a:p>
          <a:pPr marL="285750" lvl="1" indent="-285750" algn="l" defTabSz="1600200">
            <a:lnSpc>
              <a:spcPct val="90000"/>
            </a:lnSpc>
            <a:spcBef>
              <a:spcPct val="0"/>
            </a:spcBef>
            <a:spcAft>
              <a:spcPct val="15000"/>
            </a:spcAft>
            <a:buChar char="•"/>
          </a:pPr>
          <a:r>
            <a:rPr lang="en-GB" sz="3600" kern="1200" dirty="0"/>
            <a:t>Minority ethnic groups</a:t>
          </a:r>
        </a:p>
        <a:p>
          <a:pPr marL="285750" lvl="1" indent="-285750" algn="l" defTabSz="1600200">
            <a:lnSpc>
              <a:spcPct val="90000"/>
            </a:lnSpc>
            <a:spcBef>
              <a:spcPct val="0"/>
            </a:spcBef>
            <a:spcAft>
              <a:spcPct val="15000"/>
            </a:spcAft>
            <a:buChar char="•"/>
          </a:pPr>
          <a:r>
            <a:rPr lang="en-GB" sz="3600" kern="1200" dirty="0"/>
            <a:t>Neurodiversity</a:t>
          </a:r>
        </a:p>
        <a:p>
          <a:pPr marL="285750" lvl="1" indent="-285750" algn="l" defTabSz="1600200">
            <a:lnSpc>
              <a:spcPct val="90000"/>
            </a:lnSpc>
            <a:spcBef>
              <a:spcPct val="0"/>
            </a:spcBef>
            <a:spcAft>
              <a:spcPct val="15000"/>
            </a:spcAft>
            <a:buChar char="•"/>
          </a:pPr>
          <a:r>
            <a:rPr lang="en-GB" sz="3600" kern="1200" dirty="0"/>
            <a:t>Migrants</a:t>
          </a:r>
        </a:p>
        <a:p>
          <a:pPr marL="285750" lvl="1" indent="-285750" algn="l" defTabSz="1600200">
            <a:lnSpc>
              <a:spcPct val="90000"/>
            </a:lnSpc>
            <a:spcBef>
              <a:spcPct val="0"/>
            </a:spcBef>
            <a:spcAft>
              <a:spcPct val="15000"/>
            </a:spcAft>
            <a:buChar char="•"/>
          </a:pPr>
          <a:r>
            <a:rPr lang="en-GB" sz="3600" kern="1200" dirty="0"/>
            <a:t>Care leavers</a:t>
          </a:r>
        </a:p>
      </dsp:txBody>
      <dsp:txXfrm>
        <a:off x="14332586" y="3320563"/>
        <a:ext cx="6283395" cy="323847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530" y="1143000"/>
            <a:ext cx="54870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Inclusive Sans"/>
                <a:ea typeface="Inclusive Sans"/>
                <a:cs typeface="Inclusive Sans"/>
                <a:sym typeface="Inclusive Sans"/>
              </a:rPr>
              <a:t>‹#›</a:t>
            </a:fld>
            <a:endParaRPr sz="1200" b="0" i="0" u="none" strike="noStrike" cap="none">
              <a:solidFill>
                <a:schemeClr val="dk1"/>
              </a:solidFill>
              <a:latin typeface="Inclusive Sans"/>
              <a:ea typeface="Inclusive Sans"/>
              <a:cs typeface="Inclusive Sans"/>
              <a:sym typeface="Inclusive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ce18c8ee65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ce18c8ee65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g3ce18c8ee65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58041A96-2D50-10F2-999E-1A7CF745D86C}"/>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12EE70A4-7031-790C-E556-00649B6E27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D4137404-4F27-A0C4-9AA0-BEBB550AA2E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What the PSP gives us is a way of making sure that those research priorities aren't determined solely by researchers. We're asking young people, carers, families and professionals across Kent, Surrey and Sussex </a:t>
            </a:r>
            <a:r>
              <a:rPr lang="en-GB" b="1" dirty="0"/>
              <a:t>what questions they think research needs to answer</a:t>
            </a:r>
            <a:r>
              <a:rPr lang="en-GB" dirty="0"/>
              <a:t>. Those priorities can then feed directly into the Theme's future research programme, helping us identify where there are important gaps and where research could have the greatest relevance and impact.</a:t>
            </a:r>
            <a:endParaRPr dirty="0"/>
          </a:p>
        </p:txBody>
      </p:sp>
      <p:sp>
        <p:nvSpPr>
          <p:cNvPr id="229" name="Google Shape;229;g3b9f59f3cc0_0_184:notes">
            <a:extLst>
              <a:ext uri="{FF2B5EF4-FFF2-40B4-BE49-F238E27FC236}">
                <a16:creationId xmlns:a16="http://schemas.microsoft.com/office/drawing/2014/main" id="{2B2A67AA-8122-5792-7105-AFECE2D03DD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extLst>
      <p:ext uri="{BB962C8B-B14F-4D97-AF65-F5344CB8AC3E}">
        <p14:creationId xmlns:p14="http://schemas.microsoft.com/office/powerpoint/2010/main" val="3943940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BBF22C2E-0E19-EFA2-C633-2BEB36D156E9}"/>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8F15FDBE-0F78-AC37-34D6-B6D52E4F80D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841A0F5-B8CE-09C7-6BF8-65C7DFECE23F}"/>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FB4262DE-8E58-433C-EAB3-C9100CE3F0CE}"/>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extLst>
      <p:ext uri="{BB962C8B-B14F-4D97-AF65-F5344CB8AC3E}">
        <p14:creationId xmlns:p14="http://schemas.microsoft.com/office/powerpoint/2010/main" val="3296691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4D3360FB-20DA-FAAE-3FAA-A1317A574A3E}"/>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1F021CB3-F449-6D64-0008-58C143E391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EDF951F-C316-37D2-184A-45D110C497C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dirty="0"/>
              <a:t>There is evidence that there is a mismatch between what patients and health professionals want to see researched and the research that is actually done. </a:t>
            </a:r>
            <a:r>
              <a:rPr lang="en-GB" sz="1200" b="0" i="0" dirty="0">
                <a:solidFill>
                  <a:schemeClr val="dk1"/>
                </a:solidFill>
                <a:latin typeface="Calibri"/>
                <a:ea typeface="Calibri"/>
                <a:cs typeface="Calibri"/>
                <a:sym typeface="Calibri"/>
              </a:rPr>
              <a:t>This can mean that research can fail to address questions that matter to patients and health professionals who need to make decisions every day. This is why the JLA process focuses on patients and clinicians.  </a:t>
            </a:r>
            <a:r>
              <a:rPr lang="en-GB" dirty="0"/>
              <a:t>James Lind Alliance (JLA) Priority Setting Partnerships (PSPs) were created to address this mismatch – to give a voice in the research agenda to people who haven’t usually had a say in what research is done</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This helps to make sure the right, most important questions are being addressed by research – a step on the pathway of making sure we get the most value out of research.</a:t>
            </a:r>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0720D213-D2F1-96B2-9C7C-571699AD7DB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extLst>
      <p:ext uri="{BB962C8B-B14F-4D97-AF65-F5344CB8AC3E}">
        <p14:creationId xmlns:p14="http://schemas.microsoft.com/office/powerpoint/2010/main" val="426391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65846A6B-1049-4F21-FF87-EEF0105A66B9}"/>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64D440DE-EA1C-4540-2D1E-836AB38A720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49B25B8D-D40F-2483-ED42-66514FFAACE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67CF88A0-4EC5-6384-9CBC-2BE6C47A8DA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extLst>
      <p:ext uri="{BB962C8B-B14F-4D97-AF65-F5344CB8AC3E}">
        <p14:creationId xmlns:p14="http://schemas.microsoft.com/office/powerpoint/2010/main" val="1702516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248E919F-0BEE-6B0D-7D01-BEAD10E2B90C}"/>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22AE40AC-D066-B652-0EA2-D3B67AFD387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8251BE5E-07DF-F3D2-9A06-F6DE00F72F3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EDEB38E7-5792-B302-28B6-73F9A5B5D22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extLst>
      <p:ext uri="{BB962C8B-B14F-4D97-AF65-F5344CB8AC3E}">
        <p14:creationId xmlns:p14="http://schemas.microsoft.com/office/powerpoint/2010/main" val="301532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D6CEA719-AC31-A0DA-0521-0D13A5819555}"/>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82CCA46E-0FEA-BAC3-37D3-ACF176B136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B3ACC3A1-BC42-D16F-FF46-815344E4FE0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2BFDA499-6FA7-B66F-894D-43844468B9A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extLst>
      <p:ext uri="{BB962C8B-B14F-4D97-AF65-F5344CB8AC3E}">
        <p14:creationId xmlns:p14="http://schemas.microsoft.com/office/powerpoint/2010/main" val="334761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A8183B54-1479-10B2-ECAC-1C5731C5815F}"/>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03EE859D-9FB8-CB51-1ED0-09BA1436A28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C40A3857-CD7D-22F7-78F1-B7341A9D989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Advisor: The JLA Adviser’s role is to chair the PSP. They support and guide the PSP, as a neutral facilitator, ensuring that the process is followed in a fair, transparent way, with equal input from patients, carers, and healthcare professionals.</a:t>
            </a:r>
          </a:p>
          <a:p>
            <a:pPr marL="0" lvl="0" indent="0" algn="l" rtl="0">
              <a:spcBef>
                <a:spcPts val="0"/>
              </a:spcBef>
              <a:spcAft>
                <a:spcPts val="0"/>
              </a:spcAft>
              <a:buNone/>
            </a:pPr>
            <a:endParaRPr lang="en-GB" dirty="0"/>
          </a:p>
          <a:p>
            <a:pPr marL="0" lvl="0" indent="0" algn="l" rtl="0">
              <a:spcBef>
                <a:spcPts val="0"/>
              </a:spcBef>
              <a:spcAft>
                <a:spcPts val="0"/>
              </a:spcAft>
              <a:buNone/>
            </a:pPr>
            <a:r>
              <a:rPr lang="en-GB" dirty="0"/>
              <a:t>Adhering to JLA principles - Equal involvement, inclusivity, transparency of methods and of interests of the group (inc. exclusion of those who have commercial interests), commitment to using and contributing to the evidence base around a topic</a:t>
            </a:r>
          </a:p>
        </p:txBody>
      </p:sp>
      <p:sp>
        <p:nvSpPr>
          <p:cNvPr id="229" name="Google Shape;229;g3b9f59f3cc0_0_184:notes">
            <a:extLst>
              <a:ext uri="{FF2B5EF4-FFF2-40B4-BE49-F238E27FC236}">
                <a16:creationId xmlns:a16="http://schemas.microsoft.com/office/drawing/2014/main" id="{242E4EE0-3776-AF02-1EA2-A6FE4FB33A7A}"/>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extLst>
      <p:ext uri="{BB962C8B-B14F-4D97-AF65-F5344CB8AC3E}">
        <p14:creationId xmlns:p14="http://schemas.microsoft.com/office/powerpoint/2010/main" val="75936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0E0F3E95-0AC1-3238-213D-1D7AD9EEFFB7}"/>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0D7E74AC-1338-F979-05BF-D2D1011EF9D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1E1A183-F457-4049-3CF0-2998F09B895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A4A15817-EA47-A8D3-076F-DF45D581AAE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extLst>
      <p:ext uri="{BB962C8B-B14F-4D97-AF65-F5344CB8AC3E}">
        <p14:creationId xmlns:p14="http://schemas.microsoft.com/office/powerpoint/2010/main" val="255734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C640F3A7-AD3F-C125-8E8A-DB966FF66F0B}"/>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C1E11EB4-0AEC-F709-2161-3376AB76B14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A8E36AA1-2970-DAD3-6B53-4722A0C8C0B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12EDED3A-E0FD-953F-C604-B65B7B39B3D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extLst>
      <p:ext uri="{BB962C8B-B14F-4D97-AF65-F5344CB8AC3E}">
        <p14:creationId xmlns:p14="http://schemas.microsoft.com/office/powerpoint/2010/main" val="95643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0B4A8006-A840-1A61-D9E6-F8D0FE0E97E3}"/>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6F6081C3-EFDB-0478-166E-5F774F25AC0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74406E6-C587-A749-3B49-04CFD20612C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0"/>
            <a:r>
              <a:rPr lang="en-GB" dirty="0"/>
              <a:t>This includes people who have been offered or have received these services, but whose diagnosis changed or who did not receive a formal diagnosis, including people with an At-Risk Mental state, and people who do not agree with their diagnosis</a:t>
            </a:r>
          </a:p>
          <a:p>
            <a:pPr lvl="0"/>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1" i="1" dirty="0"/>
              <a:t>and </a:t>
            </a:r>
            <a:r>
              <a:rPr lang="en-GB" dirty="0"/>
              <a:t>who also have other mental health conditions, physical conditions</a:t>
            </a:r>
            <a:r>
              <a:rPr lang="en-GB" baseline="30000" dirty="0"/>
              <a:t>3</a:t>
            </a:r>
            <a:r>
              <a:rPr lang="en-GB" dirty="0"/>
              <a:t>, intellectual disabilities, neurodevelopmental or neurobehavioural conditions, substance misuse or addictions. This also includes adolescents/Adults who have need of, are or have been on a diagnostic pathway for Severe Mental Illness and have experience of being in care and/or have experienced domestic abuse or intimate partner violence.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dirty="0"/>
              <a:t>For the purposes of this work SMI includes, but is not limited to, diagnostic pathways for Psychosis, Bipolar Disorder, OCD, Eating Disorders, Complex Trauma, Complex Emotional Needs, Severe Anxiety and Depressive conditions requiring secondary mental health care. The diagnostic pathway may include people with an At-Risk Mental State who have not received a diagnosis. Physical health conditions include but are not limited to respiratory, metabolic and cardiovascular diseases including diabetes, cancer.</a:t>
            </a:r>
          </a:p>
          <a:p>
            <a:pPr lvl="0"/>
            <a:endParaRPr dirty="0"/>
          </a:p>
        </p:txBody>
      </p:sp>
      <p:sp>
        <p:nvSpPr>
          <p:cNvPr id="229" name="Google Shape;229;g3b9f59f3cc0_0_184:notes">
            <a:extLst>
              <a:ext uri="{FF2B5EF4-FFF2-40B4-BE49-F238E27FC236}">
                <a16:creationId xmlns:a16="http://schemas.microsoft.com/office/drawing/2014/main" id="{C150CBAB-7412-7031-CE08-D14AB4EAEBB4}"/>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extLst>
      <p:ext uri="{BB962C8B-B14F-4D97-AF65-F5344CB8AC3E}">
        <p14:creationId xmlns:p14="http://schemas.microsoft.com/office/powerpoint/2010/main" val="3710126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F021B883-3A67-1C1E-11FF-8569C87EB1F7}"/>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9582502D-B385-D70F-3B3B-7EDA770CC9D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533DCED9-2125-C464-2D25-C6EF6D7D207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1"/>
            <a:r>
              <a:rPr lang="en-GB" sz="3600" dirty="0"/>
              <a:t>Those working with secondary care may offer early support/prevention for people most at risk of developing serious mental health problems.</a:t>
            </a:r>
            <a:endParaRPr lang="en-GB" sz="4400" dirty="0"/>
          </a:p>
          <a:p>
            <a:pPr lvl="1"/>
            <a:r>
              <a:rPr lang="en-GB" sz="3600" dirty="0"/>
              <a:t>Transitions include from CAMHS to AMHS, discharge from inpatient wards, moving from crisis teams, and transitions between community teams.</a:t>
            </a:r>
            <a:endParaRPr lang="en-GB" sz="4000" dirty="0"/>
          </a:p>
          <a:p>
            <a:pPr marL="0" indent="0" algn="ctr">
              <a:buClr>
                <a:schemeClr val="dk1"/>
              </a:buClr>
              <a:buSzPct val="100000"/>
              <a:buNone/>
            </a:pPr>
            <a:endParaRPr lang="en-GB" sz="3600" dirty="0"/>
          </a:p>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1BD58DBC-C7FC-E17C-DF94-9E3D66A494EF}"/>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1754691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3A907C6E-2493-36C7-D437-7EBEA3A3C8A8}"/>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4E6687A8-6294-8582-C8E5-768064CBA18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CA4D8713-A76A-13D7-1AC8-4D29EEEC338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F8AB3756-A770-3AA5-6C6D-C2AAEA34803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1185052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77E543EB-ECFE-8A17-DEE5-ACB642756253}"/>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8D339B11-493E-7105-BE03-19FC8F1129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3D75054-BED0-47A7-D87D-1CFAEB73C97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6E8FA0DC-1951-D802-D0AD-5BA316F43F76}"/>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extLst>
      <p:ext uri="{BB962C8B-B14F-4D97-AF65-F5344CB8AC3E}">
        <p14:creationId xmlns:p14="http://schemas.microsoft.com/office/powerpoint/2010/main" val="4155274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900483E0-D33B-7D7E-9FE0-FBDA83783A78}"/>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155B7C8D-DDB0-369C-1C91-39DB74F76AB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5935A7C9-BB03-FF37-721F-FD607B01614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Monitor who is responding, with only essential demographic information to ensure we are reaching subgroups of people accessing services, types of health and care professional, gender, geographical location etc. </a:t>
            </a:r>
            <a:endParaRPr dirty="0"/>
          </a:p>
        </p:txBody>
      </p:sp>
      <p:sp>
        <p:nvSpPr>
          <p:cNvPr id="229" name="Google Shape;229;g3b9f59f3cc0_0_184:notes">
            <a:extLst>
              <a:ext uri="{FF2B5EF4-FFF2-40B4-BE49-F238E27FC236}">
                <a16:creationId xmlns:a16="http://schemas.microsoft.com/office/drawing/2014/main" id="{20F4CF37-3CCC-930F-6C81-D6C370B0FD7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extLst>
      <p:ext uri="{BB962C8B-B14F-4D97-AF65-F5344CB8AC3E}">
        <p14:creationId xmlns:p14="http://schemas.microsoft.com/office/powerpoint/2010/main" val="1364409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54916989-EF9A-7F8C-9FA9-A43D6B1B66F4}"/>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37A99EA6-3DEF-6F83-515A-2811935A2CD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81E0992C-DDCF-5980-DB7C-724017344ADA}"/>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https://pe.app/response_links/1fdb8093-fd80-44fb-944f-c50b7bf354eb/start</a:t>
            </a:r>
          </a:p>
          <a:p>
            <a:pPr marL="0" lvl="0" indent="0" algn="l" rtl="0">
              <a:spcBef>
                <a:spcPts val="0"/>
              </a:spcBef>
              <a:spcAft>
                <a:spcPts val="0"/>
              </a:spcAft>
              <a:buNone/>
            </a:pPr>
            <a:endParaRPr lang="en-GB" dirty="0"/>
          </a:p>
          <a:p>
            <a:pPr marL="0" indent="0">
              <a:spcBef>
                <a:spcPts val="1000"/>
              </a:spcBef>
              <a:buSzPts val="2400"/>
              <a:buNone/>
            </a:pPr>
            <a:r>
              <a:rPr lang="en-GB" sz="1200" dirty="0">
                <a:latin typeface="Inclusive Sans" panose="020B0604020202020204" charset="0"/>
                <a:ea typeface="Lato" panose="020F0502020204030203" pitchFamily="34" charset="0"/>
                <a:cs typeface="Inclusive Sans" panose="020B0604020202020204" charset="0"/>
              </a:rPr>
              <a:t>The Steering Group’s knowledge of the communities it represents will be crucial in designing an effective outreach strategy.</a:t>
            </a:r>
            <a:endParaRPr lang="en-GB" sz="1200" dirty="0">
              <a:latin typeface="Inclusive Sans" panose="020B0604020202020204" charset="0"/>
              <a:ea typeface="Lato"/>
              <a:cs typeface="Inclusive Sans" panose="020B0604020202020204" charset="0"/>
              <a:sym typeface="Lato"/>
            </a:endParaRPr>
          </a:p>
          <a:p>
            <a:pPr marL="0" indent="0">
              <a:buSzPts val="2800"/>
              <a:buNone/>
            </a:pPr>
            <a:r>
              <a:rPr lang="en-GB" sz="1200" dirty="0">
                <a:latin typeface="Inclusive Sans" panose="020B0604020202020204" charset="0"/>
                <a:ea typeface="Lato"/>
                <a:cs typeface="Inclusive Sans" panose="020B0604020202020204" charset="0"/>
                <a:sym typeface="Lato"/>
              </a:rPr>
              <a:t>Check literature for research recommendations.</a:t>
            </a:r>
            <a:endParaRPr lang="en-GB" sz="1100" dirty="0">
              <a:latin typeface="Inclusive Sans" panose="020B0604020202020204" charset="0"/>
              <a:ea typeface="Lato" panose="020F0502020204030203" pitchFamily="34" charset="0"/>
              <a:cs typeface="Inclusive Sans" panose="020B0604020202020204" charset="0"/>
            </a:endParaRPr>
          </a:p>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43642446-DFDA-2554-952F-954E4A5432F2}"/>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16</a:t>
            </a:fld>
            <a:endParaRPr/>
          </a:p>
        </p:txBody>
      </p:sp>
    </p:spTree>
    <p:extLst>
      <p:ext uri="{BB962C8B-B14F-4D97-AF65-F5344CB8AC3E}">
        <p14:creationId xmlns:p14="http://schemas.microsoft.com/office/powerpoint/2010/main" val="257351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0E86D2A1-4D57-0B99-8B23-4FC886862EDC}"/>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EAC7AE26-9676-BBE8-8AAD-E545D928FC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B0D8D965-21D2-989D-E0FC-10CB22E3C6D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D1CCC8C6-0185-B567-422C-FAD597E7985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17</a:t>
            </a:fld>
            <a:endParaRPr/>
          </a:p>
        </p:txBody>
      </p:sp>
    </p:spTree>
    <p:extLst>
      <p:ext uri="{BB962C8B-B14F-4D97-AF65-F5344CB8AC3E}">
        <p14:creationId xmlns:p14="http://schemas.microsoft.com/office/powerpoint/2010/main" val="2125646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C70FA0F6-F365-2333-65A8-52612A21BC06}"/>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E901583E-70FB-7397-042A-67DD765AC6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46A8EF4C-4503-4D71-8F5B-D492A8E0BC12}"/>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i="0" u="none" strike="noStrike" cap="none" dirty="0">
                <a:solidFill>
                  <a:schemeClr val="dk1"/>
                </a:solidFill>
                <a:effectLst/>
                <a:latin typeface="Calibri"/>
                <a:ea typeface="Calibri"/>
                <a:cs typeface="Calibri"/>
                <a:sym typeface="Calibri"/>
              </a:rPr>
              <a:t>The consultation process will produce ‘raw’ questions and comments that people want answered by research. It is </a:t>
            </a:r>
            <a:r>
              <a:rPr lang="en-GB" sz="1200" dirty="0">
                <a:latin typeface="Inclusive Sans" panose="020B0604020202020204" charset="0"/>
                <a:ea typeface="Lato"/>
                <a:cs typeface="Inclusive Sans" panose="020B0604020202020204" charset="0"/>
                <a:sym typeface="Lato"/>
              </a:rPr>
              <a:t>not about the numbers, it us about the questions, one question is given the same weighting as a theme or question proposed multiple times. </a:t>
            </a:r>
            <a:endParaRPr lang="en-GB" sz="1200" dirty="0">
              <a:latin typeface="Inclusive Sans" panose="020B0604020202020204" charset="0"/>
              <a:cs typeface="Inclusive Sans" panose="020B060402020202020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i="0" u="none" strike="noStrike" cap="none" dirty="0">
              <a:solidFill>
                <a:schemeClr val="dk1"/>
              </a:solidFill>
              <a:effectLst/>
              <a:latin typeface="Calibri"/>
              <a:ea typeface="Calibri"/>
              <a:cs typeface="Calibri"/>
              <a:sym typeface="Calibri"/>
            </a:endParaRP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0" i="0" u="none" strike="noStrike" cap="none" dirty="0">
                <a:solidFill>
                  <a:schemeClr val="dk1"/>
                </a:solidFill>
                <a:effectLst/>
                <a:latin typeface="Calibri"/>
                <a:ea typeface="Calibri"/>
                <a:cs typeface="Calibri"/>
                <a:sym typeface="Calibri"/>
              </a:rPr>
              <a:t>These raw questions will be categorised and refined into summary questions which are clear, addressable by research, and understandable to all.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0" i="0" u="none" strike="noStrike" cap="none" dirty="0">
                <a:solidFill>
                  <a:schemeClr val="dk1"/>
                </a:solidFill>
                <a:effectLst/>
                <a:latin typeface="Calibri"/>
                <a:ea typeface="Calibri"/>
                <a:cs typeface="Calibri"/>
                <a:sym typeface="Calibri"/>
              </a:rPr>
              <a:t>Similar or duplicate questions will be combined where appropriate.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GB" sz="1200" b="0" i="0" u="none" strike="noStrike" cap="none" dirty="0">
                <a:solidFill>
                  <a:schemeClr val="dk1"/>
                </a:solidFill>
                <a:effectLst/>
                <a:latin typeface="Calibri"/>
                <a:ea typeface="Calibri"/>
                <a:cs typeface="Calibri"/>
                <a:sym typeface="Calibri"/>
              </a:rPr>
              <a:t>Out-of-scope and ‘answered’ submissions will be compiled separately. </a:t>
            </a:r>
          </a:p>
          <a:p>
            <a:pPr marL="171450" marR="0" lvl="0" indent="-17145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endParaRPr lang="en-GB"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None/>
              <a:tabLst/>
              <a:defRPr/>
            </a:pPr>
            <a:r>
              <a:rPr lang="en-GB" sz="1200" b="0" i="0" u="none" strike="noStrike" cap="none" dirty="0">
                <a:solidFill>
                  <a:schemeClr val="dk1"/>
                </a:solidFill>
                <a:effectLst/>
                <a:latin typeface="Calibri"/>
                <a:ea typeface="Calibri"/>
                <a:cs typeface="Calibri"/>
                <a:sym typeface="Calibri"/>
              </a:rPr>
              <a:t>The Steering Group will have review and have oversight of this process to ensure that the raw data is being interpreted appropriately and that the summary questions are being worded in a way that is understandable to all audiences.  The JLA Adviser will observe to ensure accountability and transparency.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i="0" u="none" strike="noStrike" cap="none" dirty="0">
              <a:solidFill>
                <a:schemeClr val="dk1"/>
              </a:solidFill>
              <a:effectLst/>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b="0" i="0" u="none" strike="noStrike" cap="none" dirty="0">
                <a:solidFill>
                  <a:schemeClr val="dk1"/>
                </a:solidFill>
                <a:effectLst/>
                <a:latin typeface="Calibri"/>
                <a:ea typeface="Calibri"/>
                <a:cs typeface="Calibri"/>
                <a:sym typeface="Calibri"/>
              </a:rPr>
              <a:t>This will result in a long list of in-scope summary questions. These are not research questions and to try and word them as such may make them too technical for a non-research audience. They will be framed as researchable questions that capture the themes and topics that people have suggested.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26E2E66F-11A7-B121-67AE-717777BBCF63}"/>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18</a:t>
            </a:fld>
            <a:endParaRPr/>
          </a:p>
        </p:txBody>
      </p:sp>
    </p:spTree>
    <p:extLst>
      <p:ext uri="{BB962C8B-B14F-4D97-AF65-F5344CB8AC3E}">
        <p14:creationId xmlns:p14="http://schemas.microsoft.com/office/powerpoint/2010/main" val="1667414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00251A52-4F3D-E2A1-800A-1389407F7798}"/>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85D31FF2-ACE9-F4B2-85FE-C5B8BBAFFB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D3451CB8-F5C1-C6AB-666F-763774574CE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DEB88BA1-BA62-AFE8-3ED3-7FF6515D599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19</a:t>
            </a:fld>
            <a:endParaRPr/>
          </a:p>
        </p:txBody>
      </p:sp>
    </p:spTree>
    <p:extLst>
      <p:ext uri="{BB962C8B-B14F-4D97-AF65-F5344CB8AC3E}">
        <p14:creationId xmlns:p14="http://schemas.microsoft.com/office/powerpoint/2010/main" val="1728870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A6CB0120-D342-6D74-9853-DC440D02F24D}"/>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6A17E31C-E35F-8875-254C-DAFC9697DFA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15B11AF1-99D8-AB6D-4A83-9CC8DE2BE345}"/>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DE454816-AB93-52C7-CF8B-587397DC3D7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a:p>
        </p:txBody>
      </p:sp>
    </p:spTree>
    <p:extLst>
      <p:ext uri="{BB962C8B-B14F-4D97-AF65-F5344CB8AC3E}">
        <p14:creationId xmlns:p14="http://schemas.microsoft.com/office/powerpoint/2010/main" val="2249858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A4834967-987D-6E28-5DA9-D760387FAE38}"/>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228312DD-DD95-D32D-EA79-4537FC502D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97D8B543-5A67-8EB6-01C0-E3357CB3B803}"/>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B8F63F22-D872-D5CB-43A9-42625FDBFCF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a:p>
        </p:txBody>
      </p:sp>
    </p:spTree>
    <p:extLst>
      <p:ext uri="{BB962C8B-B14F-4D97-AF65-F5344CB8AC3E}">
        <p14:creationId xmlns:p14="http://schemas.microsoft.com/office/powerpoint/2010/main" val="39736086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3B47CEF0-2775-84A1-B1FF-7B8DE06D3B43}"/>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1C30B5C1-D9E9-F446-6A70-55168AE4DC0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DA4923CC-39D7-DD2E-DAEB-05FFAC3B6E4C}"/>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FDB03AC1-86BE-86DD-D3D5-CA3A0839790C}"/>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22</a:t>
            </a:fld>
            <a:endParaRPr/>
          </a:p>
        </p:txBody>
      </p:sp>
    </p:spTree>
    <p:extLst>
      <p:ext uri="{BB962C8B-B14F-4D97-AF65-F5344CB8AC3E}">
        <p14:creationId xmlns:p14="http://schemas.microsoft.com/office/powerpoint/2010/main" val="317001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90D09D58-DCB7-DBE4-54DE-1D562EBC803A}"/>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E3B0F7BC-28E5-EAD8-3FFB-67F97E1DAFC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AAF02BD8-B19E-7E1F-E0FE-DBC05940EBA6}"/>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E64347AA-18DD-5D28-1FE0-92EF86EBDF0B}"/>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23</a:t>
            </a:fld>
            <a:endParaRPr/>
          </a:p>
        </p:txBody>
      </p:sp>
    </p:spTree>
    <p:extLst>
      <p:ext uri="{BB962C8B-B14F-4D97-AF65-F5344CB8AC3E}">
        <p14:creationId xmlns:p14="http://schemas.microsoft.com/office/powerpoint/2010/main" val="537824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3D864CB6-F5B8-19F1-E390-0BE58B7453E5}"/>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54FFD3E5-639A-7864-14EC-D1F7C69A84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6984DDB5-445E-AD7E-06FE-3A18E04BE2F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D610EB33-8A43-69DF-F271-5C4F5D3E7CF9}"/>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extLst>
      <p:ext uri="{BB962C8B-B14F-4D97-AF65-F5344CB8AC3E}">
        <p14:creationId xmlns:p14="http://schemas.microsoft.com/office/powerpoint/2010/main" val="2346218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80D51501-13F5-9D9C-9CB9-1169894B830E}"/>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01E84B8F-C52C-E388-21F3-0F3513FD964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29033128-D590-45DB-131A-241BD5908267}"/>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0FB0202D-1699-9D86-CB64-75C8D4AA5987}"/>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extLst>
      <p:ext uri="{BB962C8B-B14F-4D97-AF65-F5344CB8AC3E}">
        <p14:creationId xmlns:p14="http://schemas.microsoft.com/office/powerpoint/2010/main" val="34312545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a:extLst>
            <a:ext uri="{FF2B5EF4-FFF2-40B4-BE49-F238E27FC236}">
              <a16:creationId xmlns:a16="http://schemas.microsoft.com/office/drawing/2014/main" id="{F315EEF8-02FE-8921-5386-4DA9DF35E768}"/>
            </a:ext>
          </a:extLst>
        </p:cNvPr>
        <p:cNvGrpSpPr/>
        <p:nvPr/>
      </p:nvGrpSpPr>
      <p:grpSpPr>
        <a:xfrm>
          <a:off x="0" y="0"/>
          <a:ext cx="0" cy="0"/>
          <a:chOff x="0" y="0"/>
          <a:chExt cx="0" cy="0"/>
        </a:xfrm>
      </p:grpSpPr>
      <p:sp>
        <p:nvSpPr>
          <p:cNvPr id="227" name="Google Shape;227;g3b9f59f3cc0_0_184:notes">
            <a:extLst>
              <a:ext uri="{FF2B5EF4-FFF2-40B4-BE49-F238E27FC236}">
                <a16:creationId xmlns:a16="http://schemas.microsoft.com/office/drawing/2014/main" id="{8321F22C-FD6D-69DB-7755-BCDE8FDEA30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3b9f59f3cc0_0_184:notes">
            <a:extLst>
              <a:ext uri="{FF2B5EF4-FFF2-40B4-BE49-F238E27FC236}">
                <a16:creationId xmlns:a16="http://schemas.microsoft.com/office/drawing/2014/main" id="{76466493-C493-27AA-2607-2D7A2A663C71}"/>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9" name="Google Shape;229;g3b9f59f3cc0_0_184:notes">
            <a:extLst>
              <a:ext uri="{FF2B5EF4-FFF2-40B4-BE49-F238E27FC236}">
                <a16:creationId xmlns:a16="http://schemas.microsoft.com/office/drawing/2014/main" id="{3C9452A1-2A63-6ACB-9C4E-10A81CA59321}"/>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a:p>
        </p:txBody>
      </p:sp>
    </p:spTree>
    <p:extLst>
      <p:ext uri="{BB962C8B-B14F-4D97-AF65-F5344CB8AC3E}">
        <p14:creationId xmlns:p14="http://schemas.microsoft.com/office/powerpoint/2010/main" val="19747805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ce18c8ee65_1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g3ce18c8ee65_1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slide 1 1">
  <p:cSld name="Cover slide 1_1_2">
    <p:spTree>
      <p:nvGrpSpPr>
        <p:cNvPr id="1" name="Shape 23"/>
        <p:cNvGrpSpPr/>
        <p:nvPr/>
      </p:nvGrpSpPr>
      <p:grpSpPr>
        <a:xfrm>
          <a:off x="0" y="0"/>
          <a:ext cx="0" cy="0"/>
          <a:chOff x="0" y="0"/>
          <a:chExt cx="0" cy="0"/>
        </a:xfrm>
      </p:grpSpPr>
      <p:sp>
        <p:nvSpPr>
          <p:cNvPr id="24" name="Google Shape;24;p3"/>
          <p:cNvSpPr txBox="1">
            <a:spLocks noGrp="1"/>
          </p:cNvSpPr>
          <p:nvPr>
            <p:ph type="ctrTitle"/>
          </p:nvPr>
        </p:nvSpPr>
        <p:spPr>
          <a:xfrm>
            <a:off x="1015300" y="5067260"/>
            <a:ext cx="12142200" cy="24774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9001"/>
              <a:buFont typeface="Inclusive Sans"/>
              <a:buNone/>
              <a:defRPr sz="9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25" name="Google Shape;25;p3"/>
          <p:cNvSpPr txBox="1">
            <a:spLocks noGrp="1"/>
          </p:cNvSpPr>
          <p:nvPr>
            <p:ph type="subTitle" idx="1"/>
          </p:nvPr>
        </p:nvSpPr>
        <p:spPr>
          <a:xfrm>
            <a:off x="1015300" y="8038212"/>
            <a:ext cx="12142200" cy="24774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4800"/>
              <a:buNone/>
              <a:defRPr sz="48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pic>
        <p:nvPicPr>
          <p:cNvPr id="26" name="Google Shape;26;p3"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27" name="Google Shape;27;p3"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28" name="Google Shape;28;p3"/>
          <p:cNvSpPr txBox="1">
            <a:spLocks noGrp="1"/>
          </p:cNvSpPr>
          <p:nvPr>
            <p:ph type="subTitle" idx="2"/>
          </p:nvPr>
        </p:nvSpPr>
        <p:spPr>
          <a:xfrm>
            <a:off x="1015365" y="12237720"/>
            <a:ext cx="110781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Font typeface="Inclusive Sans"/>
              <a:buNone/>
              <a:defRPr sz="3600">
                <a:solidFill>
                  <a:schemeClr val="dk1"/>
                </a:solidFill>
              </a:defRPr>
            </a:lvl1pPr>
            <a:lvl2pPr lvl="1">
              <a:spcBef>
                <a:spcPts val="1000"/>
              </a:spcBef>
              <a:spcAft>
                <a:spcPts val="0"/>
              </a:spcAft>
              <a:buSzPts val="3600"/>
              <a:buFont typeface="Inclusive Sans"/>
              <a:buNone/>
              <a:defRPr sz="3600"/>
            </a:lvl2pPr>
            <a:lvl3pPr lvl="2">
              <a:spcBef>
                <a:spcPts val="1000"/>
              </a:spcBef>
              <a:spcAft>
                <a:spcPts val="0"/>
              </a:spcAft>
              <a:buSzPts val="3600"/>
              <a:buFont typeface="Inclusive Sans"/>
              <a:buNone/>
              <a:defRPr sz="3600"/>
            </a:lvl3pPr>
            <a:lvl4pPr lvl="3">
              <a:spcBef>
                <a:spcPts val="1000"/>
              </a:spcBef>
              <a:spcAft>
                <a:spcPts val="0"/>
              </a:spcAft>
              <a:buSzPts val="3600"/>
              <a:buFont typeface="Inclusive Sans"/>
              <a:buNone/>
              <a:defRPr sz="3600"/>
            </a:lvl4pPr>
            <a:lvl5pPr lvl="4">
              <a:spcBef>
                <a:spcPts val="1000"/>
              </a:spcBef>
              <a:spcAft>
                <a:spcPts val="0"/>
              </a:spcAft>
              <a:buSzPts val="3600"/>
              <a:buFont typeface="Inclusive Sans"/>
              <a:buNone/>
              <a:defRPr sz="3600"/>
            </a:lvl5pPr>
            <a:lvl6pPr lvl="5">
              <a:spcBef>
                <a:spcPts val="1000"/>
              </a:spcBef>
              <a:spcAft>
                <a:spcPts val="0"/>
              </a:spcAft>
              <a:buSzPts val="3600"/>
              <a:buFont typeface="Inclusive Sans"/>
              <a:buNone/>
              <a:defRPr sz="3600">
                <a:latin typeface="Inclusive Sans"/>
                <a:ea typeface="Inclusive Sans"/>
                <a:cs typeface="Inclusive Sans"/>
                <a:sym typeface="Inclusive Sans"/>
              </a:defRPr>
            </a:lvl6pPr>
            <a:lvl7pPr lvl="6">
              <a:spcBef>
                <a:spcPts val="1000"/>
              </a:spcBef>
              <a:spcAft>
                <a:spcPts val="0"/>
              </a:spcAft>
              <a:buSzPts val="3600"/>
              <a:buFont typeface="Inclusive Sans"/>
              <a:buNone/>
              <a:defRPr sz="3600">
                <a:latin typeface="Inclusive Sans"/>
                <a:ea typeface="Inclusive Sans"/>
                <a:cs typeface="Inclusive Sans"/>
                <a:sym typeface="Inclusive Sans"/>
              </a:defRPr>
            </a:lvl7pPr>
            <a:lvl8pPr lvl="7">
              <a:spcBef>
                <a:spcPts val="1000"/>
              </a:spcBef>
              <a:spcAft>
                <a:spcPts val="0"/>
              </a:spcAft>
              <a:buSzPts val="3600"/>
              <a:buFont typeface="Inclusive Sans"/>
              <a:buNone/>
              <a:defRPr sz="3600">
                <a:latin typeface="Inclusive Sans"/>
                <a:ea typeface="Inclusive Sans"/>
                <a:cs typeface="Inclusive Sans"/>
                <a:sym typeface="Inclusive Sans"/>
              </a:defRPr>
            </a:lvl8pPr>
            <a:lvl9pPr lvl="8">
              <a:spcBef>
                <a:spcPts val="1000"/>
              </a:spcBef>
              <a:spcAft>
                <a:spcPts val="0"/>
              </a:spcAft>
              <a:buSzPts val="3600"/>
              <a:buFont typeface="Inclusive Sans"/>
              <a:buNone/>
              <a:defRPr sz="3600">
                <a:latin typeface="Inclusive Sans"/>
                <a:ea typeface="Inclusive Sans"/>
                <a:cs typeface="Inclusive Sans"/>
                <a:sym typeface="Inclusive Sans"/>
              </a:defRPr>
            </a:lvl9pPr>
          </a:lstStyle>
          <a:p>
            <a:endParaRPr/>
          </a:p>
        </p:txBody>
      </p:sp>
      <p:sp>
        <p:nvSpPr>
          <p:cNvPr id="29" name="Google Shape;29;p3"/>
          <p:cNvSpPr txBox="1">
            <a:spLocks noGrp="1"/>
          </p:cNvSpPr>
          <p:nvPr>
            <p:ph type="subTitle" idx="3"/>
          </p:nvPr>
        </p:nvSpPr>
        <p:spPr>
          <a:xfrm>
            <a:off x="1015365" y="11674088"/>
            <a:ext cx="13645500" cy="4323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3600"/>
              <a:buNone/>
              <a:defRPr sz="36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sp>
        <p:nvSpPr>
          <p:cNvPr id="30" name="Google Shape;30;p3"/>
          <p:cNvSpPr txBox="1">
            <a:spLocks noGrp="1"/>
          </p:cNvSpPr>
          <p:nvPr>
            <p:ph type="subTitle" idx="4"/>
          </p:nvPr>
        </p:nvSpPr>
        <p:spPr>
          <a:xfrm>
            <a:off x="1015375" y="3959543"/>
            <a:ext cx="8178300" cy="844800"/>
          </a:xfrm>
          <a:prstGeom prst="rect">
            <a:avLst/>
          </a:prstGeom>
          <a:ln w="28575" cap="flat" cmpd="sng">
            <a:solidFill>
              <a:schemeClr val="dk1"/>
            </a:solidFill>
            <a:prstDash val="solid"/>
            <a:round/>
            <a:headEnd type="none" w="sm" len="sm"/>
            <a:tailEnd type="none" w="sm" len="sm"/>
          </a:ln>
        </p:spPr>
        <p:txBody>
          <a:bodyPr spcFirstLastPara="1" wrap="square" lIns="222875" tIns="143825" rIns="222875" bIns="143825" anchor="ctr" anchorCtr="0">
            <a:noAutofit/>
          </a:bodyPr>
          <a:lstStyle>
            <a:lvl1pPr lvl="0">
              <a:spcBef>
                <a:spcPts val="2000"/>
              </a:spcBef>
              <a:spcAft>
                <a:spcPts val="0"/>
              </a:spcAft>
              <a:buClr>
                <a:schemeClr val="dk1"/>
              </a:buClr>
              <a:buSzPts val="3600"/>
              <a:buFont typeface="Inclusive Sans"/>
              <a:buNone/>
              <a:defRPr sz="3600" b="1">
                <a:solidFill>
                  <a:schemeClr val="dk1"/>
                </a:solidFill>
              </a:defRPr>
            </a:lvl1pPr>
            <a:lvl2pPr lvl="1">
              <a:spcBef>
                <a:spcPts val="1000"/>
              </a:spcBef>
              <a:spcAft>
                <a:spcPts val="0"/>
              </a:spcAft>
              <a:buSzPts val="3600"/>
              <a:buFont typeface="Inclusive Sans"/>
              <a:buNone/>
              <a:defRPr sz="3600" b="1"/>
            </a:lvl2pPr>
            <a:lvl3pPr lvl="2">
              <a:spcBef>
                <a:spcPts val="1000"/>
              </a:spcBef>
              <a:spcAft>
                <a:spcPts val="0"/>
              </a:spcAft>
              <a:buSzPts val="3600"/>
              <a:buFont typeface="Inclusive Sans"/>
              <a:buNone/>
              <a:defRPr sz="3600" b="1"/>
            </a:lvl3pPr>
            <a:lvl4pPr lvl="3">
              <a:spcBef>
                <a:spcPts val="1000"/>
              </a:spcBef>
              <a:spcAft>
                <a:spcPts val="0"/>
              </a:spcAft>
              <a:buSzPts val="3600"/>
              <a:buFont typeface="Inclusive Sans"/>
              <a:buNone/>
              <a:defRPr sz="3600" b="1"/>
            </a:lvl4pPr>
            <a:lvl5pPr lvl="4">
              <a:spcBef>
                <a:spcPts val="1000"/>
              </a:spcBef>
              <a:spcAft>
                <a:spcPts val="0"/>
              </a:spcAft>
              <a:buSzPts val="3600"/>
              <a:buFont typeface="Inclusive Sans"/>
              <a:buNone/>
              <a:defRPr sz="3600" b="1"/>
            </a:lvl5pPr>
            <a:lvl6pPr lvl="5">
              <a:spcBef>
                <a:spcPts val="1000"/>
              </a:spcBef>
              <a:spcAft>
                <a:spcPts val="0"/>
              </a:spcAft>
              <a:buSzPts val="3600"/>
              <a:buFont typeface="Inclusive Sans"/>
              <a:buNone/>
              <a:defRPr sz="3600" b="1">
                <a:latin typeface="Inclusive Sans"/>
                <a:ea typeface="Inclusive Sans"/>
                <a:cs typeface="Inclusive Sans"/>
                <a:sym typeface="Inclusive Sans"/>
              </a:defRPr>
            </a:lvl6pPr>
            <a:lvl7pPr lvl="6">
              <a:spcBef>
                <a:spcPts val="1000"/>
              </a:spcBef>
              <a:spcAft>
                <a:spcPts val="0"/>
              </a:spcAft>
              <a:buSzPts val="3600"/>
              <a:buFont typeface="Inclusive Sans"/>
              <a:buNone/>
              <a:defRPr sz="3600" b="1">
                <a:latin typeface="Inclusive Sans"/>
                <a:ea typeface="Inclusive Sans"/>
                <a:cs typeface="Inclusive Sans"/>
                <a:sym typeface="Inclusive Sans"/>
              </a:defRPr>
            </a:lvl7pPr>
            <a:lvl8pPr lvl="7">
              <a:spcBef>
                <a:spcPts val="1000"/>
              </a:spcBef>
              <a:spcAft>
                <a:spcPts val="0"/>
              </a:spcAft>
              <a:buSzPts val="3600"/>
              <a:buFont typeface="Inclusive Sans"/>
              <a:buNone/>
              <a:defRPr sz="3600" b="1">
                <a:latin typeface="Inclusive Sans"/>
                <a:ea typeface="Inclusive Sans"/>
                <a:cs typeface="Inclusive Sans"/>
                <a:sym typeface="Inclusive Sans"/>
              </a:defRPr>
            </a:lvl8pPr>
            <a:lvl9pPr lvl="8">
              <a:spcBef>
                <a:spcPts val="1000"/>
              </a:spcBef>
              <a:spcAft>
                <a:spcPts val="0"/>
              </a:spcAft>
              <a:buSzPts val="3600"/>
              <a:buFont typeface="Inclusive Sans"/>
              <a:buNone/>
              <a:defRPr sz="3600" b="1">
                <a:latin typeface="Inclusive Sans"/>
                <a:ea typeface="Inclusive Sans"/>
                <a:cs typeface="Inclusive Sans"/>
                <a:sym typeface="Inclusive Sans"/>
              </a:defRPr>
            </a:lvl9pPr>
          </a:lstStyle>
          <a:p>
            <a:endParaRPr/>
          </a:p>
        </p:txBody>
      </p:sp>
    </p:spTree>
  </p:cSld>
  <p:clrMapOvr>
    <a:masterClrMapping/>
  </p:clrMapOvr>
  <p:extLst>
    <p:ext uri="{DCECCB84-F9BA-43D5-87BE-67443E8EF086}">
      <p15:sldGuideLst xmlns:p15="http://schemas.microsoft.com/office/powerpoint/2012/main">
        <p15:guide id="1" orient="horz" pos="7994">
          <p15:clr>
            <a:srgbClr val="FBAE40"/>
          </p15:clr>
        </p15:guide>
        <p15:guide id="2" pos="7365">
          <p15:clr>
            <a:srgbClr val="FBAE40"/>
          </p15:clr>
        </p15:guide>
        <p15:guide id="3" orient="horz" pos="1570">
          <p15:clr>
            <a:srgbClr val="E46962"/>
          </p15:clr>
        </p15:guide>
        <p15:guide id="4" pos="640">
          <p15:clr>
            <a:srgbClr val="E46962"/>
          </p15:clr>
        </p15:guide>
        <p15:guide id="5" pos="8520">
          <p15:clr>
            <a:srgbClr val="E46962"/>
          </p15:clr>
        </p15:guide>
        <p15:guide id="6" orient="horz" pos="646">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py slide_1 column_bullets">
  <p:cSld name="Copy slide_1 column_1_2">
    <p:spTree>
      <p:nvGrpSpPr>
        <p:cNvPr id="1" name="Shape 87"/>
        <p:cNvGrpSpPr/>
        <p:nvPr/>
      </p:nvGrpSpPr>
      <p:grpSpPr>
        <a:xfrm>
          <a:off x="0" y="0"/>
          <a:ext cx="0" cy="0"/>
          <a:chOff x="0" y="0"/>
          <a:chExt cx="0" cy="0"/>
        </a:xfrm>
      </p:grpSpPr>
      <p:sp>
        <p:nvSpPr>
          <p:cNvPr id="88" name="Google Shape;88;p11"/>
          <p:cNvSpPr txBox="1">
            <a:spLocks noGrp="1"/>
          </p:cNvSpPr>
          <p:nvPr>
            <p:ph type="title"/>
          </p:nvPr>
        </p:nvSpPr>
        <p:spPr>
          <a:xfrm>
            <a:off x="1015300" y="946374"/>
            <a:ext cx="21639300" cy="1013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7000"/>
              <a:buNone/>
              <a:defRPr sz="7000" b="1"/>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89" name="Google Shape;89;p11"/>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lvl="0" indent="0" algn="r">
              <a:spcBef>
                <a:spcPts val="0"/>
              </a:spcBef>
              <a:buNone/>
              <a:defRPr sz="2400"/>
            </a:lvl1pPr>
            <a:lvl2pPr marL="0" lvl="1" indent="0" algn="r">
              <a:spcBef>
                <a:spcPts val="0"/>
              </a:spcBef>
              <a:buNone/>
              <a:defRPr sz="2400"/>
            </a:lvl2pPr>
            <a:lvl3pPr marL="0" lvl="2" indent="0" algn="r">
              <a:spcBef>
                <a:spcPts val="0"/>
              </a:spcBef>
              <a:buNone/>
              <a:defRPr sz="2400"/>
            </a:lvl3pPr>
            <a:lvl4pPr marL="0" lvl="3" indent="0" algn="r">
              <a:spcBef>
                <a:spcPts val="0"/>
              </a:spcBef>
              <a:buNone/>
              <a:defRPr sz="2400"/>
            </a:lvl4pPr>
            <a:lvl5pPr marL="0" lvl="4" indent="0" algn="r">
              <a:spcBef>
                <a:spcPts val="0"/>
              </a:spcBef>
              <a:buNone/>
              <a:defRPr sz="2400"/>
            </a:lvl5pPr>
            <a:lvl6pPr marL="0" lvl="5" indent="0" algn="r">
              <a:spcBef>
                <a:spcPts val="0"/>
              </a:spcBef>
              <a:buNone/>
              <a:defRPr sz="2400"/>
            </a:lvl6pPr>
            <a:lvl7pPr marL="0" lvl="6" indent="0" algn="r">
              <a:spcBef>
                <a:spcPts val="0"/>
              </a:spcBef>
              <a:buNone/>
              <a:defRPr sz="2400"/>
            </a:lvl7pPr>
            <a:lvl8pPr marL="0" lvl="7" indent="0" algn="r">
              <a:spcBef>
                <a:spcPts val="0"/>
              </a:spcBef>
              <a:buNone/>
              <a:defRPr sz="2400"/>
            </a:lvl8pPr>
            <a:lvl9pPr marL="0" lvl="8" indent="0" algn="r">
              <a:spcBef>
                <a:spcPts val="0"/>
              </a:spcBef>
              <a:buNone/>
              <a:defRPr sz="2400"/>
            </a:lvl9pPr>
          </a:lstStyle>
          <a:p>
            <a:pPr marL="0" lvl="0" indent="0" algn="r" rtl="0">
              <a:spcBef>
                <a:spcPts val="0"/>
              </a:spcBef>
              <a:spcAft>
                <a:spcPts val="0"/>
              </a:spcAft>
              <a:buNone/>
            </a:pPr>
            <a:fld id="{00000000-1234-1234-1234-123412341234}" type="slidenum">
              <a:rPr lang="en-US"/>
              <a:t>‹#›</a:t>
            </a:fld>
            <a:endParaRPr/>
          </a:p>
        </p:txBody>
      </p:sp>
      <p:sp>
        <p:nvSpPr>
          <p:cNvPr id="90" name="Google Shape;90;p11"/>
          <p:cNvSpPr txBox="1"/>
          <p:nvPr/>
        </p:nvSpPr>
        <p:spPr>
          <a:xfrm>
            <a:off x="1015300" y="12816002"/>
            <a:ext cx="1288800" cy="3693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400" b="1">
                <a:solidFill>
                  <a:schemeClr val="dk1"/>
                </a:solidFill>
                <a:latin typeface="Inclusive Sans"/>
                <a:ea typeface="Inclusive Sans"/>
                <a:cs typeface="Inclusive Sans"/>
                <a:sym typeface="Inclusive Sans"/>
              </a:rPr>
              <a:t>NIHR </a:t>
            </a:r>
            <a:r>
              <a:rPr lang="en-US" sz="2400">
                <a:solidFill>
                  <a:schemeClr val="dk1"/>
                </a:solidFill>
                <a:latin typeface="Inclusive Sans"/>
                <a:ea typeface="Inclusive Sans"/>
                <a:cs typeface="Inclusive Sans"/>
                <a:sym typeface="Inclusive Sans"/>
              </a:rPr>
              <a:t> |</a:t>
            </a:r>
            <a:endParaRPr sz="2800"/>
          </a:p>
        </p:txBody>
      </p:sp>
      <p:sp>
        <p:nvSpPr>
          <p:cNvPr id="91" name="Google Shape;91;p11"/>
          <p:cNvSpPr txBox="1">
            <a:spLocks noGrp="1"/>
          </p:cNvSpPr>
          <p:nvPr>
            <p:ph type="body" idx="1"/>
          </p:nvPr>
        </p:nvSpPr>
        <p:spPr>
          <a:xfrm>
            <a:off x="1015275" y="3364992"/>
            <a:ext cx="20561100" cy="8000100"/>
          </a:xfrm>
          <a:prstGeom prst="rect">
            <a:avLst/>
          </a:prstGeom>
        </p:spPr>
        <p:txBody>
          <a:bodyPr spcFirstLastPara="1" wrap="square" lIns="0" tIns="0" rIns="0" bIns="0" anchor="t" anchorCtr="0">
            <a:noAutofit/>
          </a:bodyPr>
          <a:lstStyle>
            <a:lvl1pPr marL="457200" lvl="0" indent="-444500">
              <a:lnSpc>
                <a:spcPct val="115000"/>
              </a:lnSpc>
              <a:spcBef>
                <a:spcPts val="0"/>
              </a:spcBef>
              <a:spcAft>
                <a:spcPts val="0"/>
              </a:spcAft>
              <a:buSzPts val="3400"/>
              <a:buFont typeface="Inclusive Sans"/>
              <a:buChar char="𑇐"/>
              <a:defRPr sz="3400"/>
            </a:lvl1pPr>
            <a:lvl2pPr marL="914400" lvl="1" indent="-444500">
              <a:lnSpc>
                <a:spcPct val="115000"/>
              </a:lnSpc>
              <a:spcBef>
                <a:spcPts val="2000"/>
              </a:spcBef>
              <a:spcAft>
                <a:spcPts val="0"/>
              </a:spcAft>
              <a:buSzPts val="3400"/>
              <a:buFont typeface="Inclusive Sans"/>
              <a:buChar char="𑇐"/>
              <a:defRPr sz="3400"/>
            </a:lvl2pPr>
            <a:lvl3pPr marL="1371600" lvl="2" indent="-444500">
              <a:lnSpc>
                <a:spcPct val="115000"/>
              </a:lnSpc>
              <a:spcBef>
                <a:spcPts val="2000"/>
              </a:spcBef>
              <a:spcAft>
                <a:spcPts val="0"/>
              </a:spcAft>
              <a:buSzPts val="3400"/>
              <a:buFont typeface="Inclusive Sans"/>
              <a:buChar char="–"/>
              <a:defRPr sz="3400"/>
            </a:lvl3pPr>
            <a:lvl4pPr marL="1828800" lvl="3" indent="-444500">
              <a:lnSpc>
                <a:spcPct val="115000"/>
              </a:lnSpc>
              <a:spcBef>
                <a:spcPts val="2000"/>
              </a:spcBef>
              <a:spcAft>
                <a:spcPts val="0"/>
              </a:spcAft>
              <a:buSzPts val="3400"/>
              <a:buFont typeface="Inclusive Sans"/>
              <a:buChar char="•"/>
              <a:defRPr sz="3400"/>
            </a:lvl4pPr>
            <a:lvl5pPr marL="2286000" lvl="4" indent="-444500">
              <a:lnSpc>
                <a:spcPct val="115000"/>
              </a:lnSpc>
              <a:spcBef>
                <a:spcPts val="2000"/>
              </a:spcBef>
              <a:spcAft>
                <a:spcPts val="0"/>
              </a:spcAft>
              <a:buSzPts val="3400"/>
              <a:buFont typeface="Inclusive Sans"/>
              <a:buChar char="•"/>
              <a:defRPr sz="3400"/>
            </a:lvl5pPr>
            <a:lvl6pPr marL="2743200" lvl="5"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6pPr>
            <a:lvl7pPr marL="3200400" lvl="6"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7pPr>
            <a:lvl8pPr marL="3657600" lvl="7" indent="-444500">
              <a:lnSpc>
                <a:spcPct val="115000"/>
              </a:lnSpc>
              <a:spcBef>
                <a:spcPts val="2000"/>
              </a:spcBef>
              <a:spcAft>
                <a:spcPts val="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8pPr>
            <a:lvl9pPr marL="4114800" lvl="8" indent="-444500">
              <a:lnSpc>
                <a:spcPct val="115000"/>
              </a:lnSpc>
              <a:spcBef>
                <a:spcPts val="2000"/>
              </a:spcBef>
              <a:spcAft>
                <a:spcPts val="2000"/>
              </a:spcAft>
              <a:buClr>
                <a:schemeClr val="accent6"/>
              </a:buClr>
              <a:buSzPts val="3400"/>
              <a:buFont typeface="Inclusive Sans"/>
              <a:buChar char="•"/>
              <a:defRPr sz="3400">
                <a:solidFill>
                  <a:schemeClr val="accent6"/>
                </a:solidFill>
                <a:latin typeface="Inclusive Sans"/>
                <a:ea typeface="Inclusive Sans"/>
                <a:cs typeface="Inclusive Sans"/>
                <a:sym typeface="Inclusive Sans"/>
              </a:defRPr>
            </a:lvl9pPr>
          </a:lstStyle>
          <a:p>
            <a:endParaRPr/>
          </a:p>
        </p:txBody>
      </p:sp>
      <p:sp>
        <p:nvSpPr>
          <p:cNvPr id="92" name="Google Shape;92;p11"/>
          <p:cNvSpPr txBox="1">
            <a:spLocks noGrp="1"/>
          </p:cNvSpPr>
          <p:nvPr>
            <p:ph type="subTitle" idx="2"/>
          </p:nvPr>
        </p:nvSpPr>
        <p:spPr>
          <a:xfrm>
            <a:off x="2304098" y="12815888"/>
            <a:ext cx="12196200" cy="369600"/>
          </a:xfrm>
          <a:prstGeom prst="rect">
            <a:avLst/>
          </a:prstGeom>
        </p:spPr>
        <p:txBody>
          <a:bodyPr spcFirstLastPara="1" wrap="square" lIns="0" tIns="0" rIns="0" bIns="0" anchor="t" anchorCtr="0">
            <a:noAutofit/>
          </a:bodyPr>
          <a:lstStyle>
            <a:lvl1pPr lvl="0">
              <a:lnSpc>
                <a:spcPct val="100000"/>
              </a:lnSpc>
              <a:spcBef>
                <a:spcPts val="2000"/>
              </a:spcBef>
              <a:spcAft>
                <a:spcPts val="0"/>
              </a:spcAft>
              <a:buClr>
                <a:schemeClr val="dk1"/>
              </a:buClr>
              <a:buSzPts val="2400"/>
              <a:buFont typeface="Inclusive Sans"/>
              <a:buNone/>
              <a:defRPr sz="2400">
                <a:solidFill>
                  <a:schemeClr val="dk1"/>
                </a:solidFill>
              </a:defRPr>
            </a:lvl1pPr>
            <a:lvl2pPr lvl="1">
              <a:spcBef>
                <a:spcPts val="1000"/>
              </a:spcBef>
              <a:spcAft>
                <a:spcPts val="0"/>
              </a:spcAft>
              <a:buSzPts val="4800"/>
              <a:buNone/>
              <a:defRPr/>
            </a:lvl2pPr>
            <a:lvl3pPr lvl="2">
              <a:spcBef>
                <a:spcPts val="1000"/>
              </a:spcBef>
              <a:spcAft>
                <a:spcPts val="0"/>
              </a:spcAft>
              <a:buSzPts val="4000"/>
              <a:buNone/>
              <a:defRPr/>
            </a:lvl3pPr>
            <a:lvl4pPr lvl="3">
              <a:spcBef>
                <a:spcPts val="1000"/>
              </a:spcBef>
              <a:spcAft>
                <a:spcPts val="0"/>
              </a:spcAft>
              <a:buSzPts val="3600"/>
              <a:buNone/>
              <a:defRPr/>
            </a:lvl4pPr>
            <a:lvl5pPr lvl="4">
              <a:spcBef>
                <a:spcPts val="1000"/>
              </a:spcBef>
              <a:spcAft>
                <a:spcPts val="0"/>
              </a:spcAft>
              <a:buSzPts val="3600"/>
              <a:buNone/>
              <a:defRPr/>
            </a:lvl5pPr>
            <a:lvl6pPr lvl="5">
              <a:spcBef>
                <a:spcPts val="1000"/>
              </a:spcBef>
              <a:spcAft>
                <a:spcPts val="0"/>
              </a:spcAft>
              <a:buSzPts val="3600"/>
              <a:buNone/>
              <a:defRPr/>
            </a:lvl6pPr>
            <a:lvl7pPr lvl="6">
              <a:spcBef>
                <a:spcPts val="1000"/>
              </a:spcBef>
              <a:spcAft>
                <a:spcPts val="0"/>
              </a:spcAft>
              <a:buSzPts val="3600"/>
              <a:buNone/>
              <a:defRPr/>
            </a:lvl7pPr>
            <a:lvl8pPr lvl="7">
              <a:spcBef>
                <a:spcPts val="1000"/>
              </a:spcBef>
              <a:spcAft>
                <a:spcPts val="0"/>
              </a:spcAft>
              <a:buSzPts val="3600"/>
              <a:buNone/>
              <a:defRPr/>
            </a:lvl8pPr>
            <a:lvl9pPr lvl="8">
              <a:spcBef>
                <a:spcPts val="1000"/>
              </a:spcBef>
              <a:spcAft>
                <a:spcPts val="0"/>
              </a:spcAft>
              <a:buSzPts val="3600"/>
              <a:buNone/>
              <a:defRPr/>
            </a:lvl9pPr>
          </a:lstStyle>
          <a:p>
            <a:endParaRPr/>
          </a:p>
        </p:txBody>
      </p:sp>
      <p:pic>
        <p:nvPicPr>
          <p:cNvPr id="93" name="Google Shape;93;p11" title="Line red.png"/>
          <p:cNvPicPr preferRelativeResize="0"/>
          <p:nvPr/>
        </p:nvPicPr>
        <p:blipFill>
          <a:blip r:embed="rId2">
            <a:alphaModFix/>
          </a:blip>
          <a:stretch>
            <a:fillRect/>
          </a:stretch>
        </p:blipFill>
        <p:spPr>
          <a:xfrm>
            <a:off x="0" y="2440952"/>
            <a:ext cx="24386401" cy="19051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320">
          <p15:clr>
            <a:srgbClr val="FBAE40"/>
          </p15:clr>
        </p15:guide>
        <p15:guide id="2" pos="7681">
          <p15:clr>
            <a:srgbClr val="FBAE40"/>
          </p15:clr>
        </p15:guide>
        <p15:guide id="3" orient="horz" pos="3240">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ign off slide 1">
  <p:cSld name="Sign off slide_1">
    <p:spTree>
      <p:nvGrpSpPr>
        <p:cNvPr id="1" name="Shape 140"/>
        <p:cNvGrpSpPr/>
        <p:nvPr/>
      </p:nvGrpSpPr>
      <p:grpSpPr>
        <a:xfrm>
          <a:off x="0" y="0"/>
          <a:ext cx="0" cy="0"/>
          <a:chOff x="0" y="0"/>
          <a:chExt cx="0" cy="0"/>
        </a:xfrm>
      </p:grpSpPr>
      <p:pic>
        <p:nvPicPr>
          <p:cNvPr id="141" name="Google Shape;141;p17" title="20 years.png"/>
          <p:cNvPicPr preferRelativeResize="0"/>
          <p:nvPr/>
        </p:nvPicPr>
        <p:blipFill>
          <a:blip r:embed="rId2">
            <a:alphaModFix/>
          </a:blip>
          <a:stretch>
            <a:fillRect/>
          </a:stretch>
        </p:blipFill>
        <p:spPr>
          <a:xfrm>
            <a:off x="11691700" y="11009154"/>
            <a:ext cx="1833800" cy="1687096"/>
          </a:xfrm>
          <a:prstGeom prst="rect">
            <a:avLst/>
          </a:prstGeom>
          <a:noFill/>
          <a:ln>
            <a:noFill/>
          </a:ln>
        </p:spPr>
      </p:pic>
      <p:pic>
        <p:nvPicPr>
          <p:cNvPr id="142" name="Google Shape;142;p17" title="graphic element red.png"/>
          <p:cNvPicPr preferRelativeResize="0"/>
          <p:nvPr/>
        </p:nvPicPr>
        <p:blipFill>
          <a:blip r:embed="rId3">
            <a:alphaModFix/>
          </a:blip>
          <a:stretch>
            <a:fillRect/>
          </a:stretch>
        </p:blipFill>
        <p:spPr>
          <a:xfrm>
            <a:off x="14380616" y="0"/>
            <a:ext cx="9778014" cy="13715999"/>
          </a:xfrm>
          <a:prstGeom prst="rect">
            <a:avLst/>
          </a:prstGeom>
          <a:noFill/>
          <a:ln>
            <a:noFill/>
          </a:ln>
        </p:spPr>
      </p:pic>
      <p:sp>
        <p:nvSpPr>
          <p:cNvPr id="143" name="Google Shape;143;p17"/>
          <p:cNvSpPr txBox="1">
            <a:spLocks noGrp="1"/>
          </p:cNvSpPr>
          <p:nvPr>
            <p:ph type="ctrTitle"/>
          </p:nvPr>
        </p:nvSpPr>
        <p:spPr>
          <a:xfrm>
            <a:off x="1015300" y="3526275"/>
            <a:ext cx="18277800" cy="3913800"/>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Clr>
                <a:schemeClr val="dk1"/>
              </a:buClr>
              <a:buSzPts val="14001"/>
              <a:buFont typeface="Inclusive Sans"/>
              <a:buNone/>
              <a:defRPr sz="14000" b="1" i="0">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44" name="Google Shape;144;p17"/>
          <p:cNvSpPr txBox="1">
            <a:spLocks noGrp="1"/>
          </p:cNvSpPr>
          <p:nvPr>
            <p:ph type="subTitle" idx="1"/>
          </p:nvPr>
        </p:nvSpPr>
        <p:spPr>
          <a:xfrm>
            <a:off x="1015300" y="7532916"/>
            <a:ext cx="12142200" cy="3313800"/>
          </a:xfrm>
          <a:prstGeom prst="rect">
            <a:avLst/>
          </a:prstGeom>
          <a:noFill/>
          <a:ln>
            <a:noFill/>
          </a:ln>
        </p:spPr>
        <p:txBody>
          <a:bodyPr spcFirstLastPara="1" wrap="square" lIns="0" tIns="0" rIns="0" bIns="0" anchor="t" anchorCtr="0">
            <a:noAutofit/>
          </a:bodyPr>
          <a:lstStyle>
            <a:lvl1pPr lvl="0" algn="l">
              <a:lnSpc>
                <a:spcPct val="100000"/>
              </a:lnSpc>
              <a:spcBef>
                <a:spcPts val="2000"/>
              </a:spcBef>
              <a:spcAft>
                <a:spcPts val="0"/>
              </a:spcAft>
              <a:buClr>
                <a:schemeClr val="dk1"/>
              </a:buClr>
              <a:buSzPts val="5000"/>
              <a:buNone/>
              <a:defRPr sz="5000">
                <a:solidFill>
                  <a:schemeClr val="dk1"/>
                </a:solidFill>
              </a:defRPr>
            </a:lvl1pPr>
            <a:lvl2pPr lvl="1" algn="ctr">
              <a:lnSpc>
                <a:spcPct val="90000"/>
              </a:lnSpc>
              <a:spcBef>
                <a:spcPts val="1000"/>
              </a:spcBef>
              <a:spcAft>
                <a:spcPts val="0"/>
              </a:spcAft>
              <a:buClr>
                <a:schemeClr val="accent6"/>
              </a:buClr>
              <a:buSzPts val="4000"/>
              <a:buNone/>
              <a:defRPr sz="4000"/>
            </a:lvl2pPr>
            <a:lvl3pPr lvl="2" algn="ctr">
              <a:lnSpc>
                <a:spcPct val="90000"/>
              </a:lnSpc>
              <a:spcBef>
                <a:spcPts val="1000"/>
              </a:spcBef>
              <a:spcAft>
                <a:spcPts val="0"/>
              </a:spcAft>
              <a:buClr>
                <a:schemeClr val="accent6"/>
              </a:buClr>
              <a:buSzPts val="3600"/>
              <a:buNone/>
              <a:defRPr sz="3600"/>
            </a:lvl3pPr>
            <a:lvl4pPr lvl="3" algn="ctr">
              <a:lnSpc>
                <a:spcPct val="90000"/>
              </a:lnSpc>
              <a:spcBef>
                <a:spcPts val="1000"/>
              </a:spcBef>
              <a:spcAft>
                <a:spcPts val="0"/>
              </a:spcAft>
              <a:buClr>
                <a:schemeClr val="accent6"/>
              </a:buClr>
              <a:buSzPts val="3200"/>
              <a:buNone/>
              <a:defRPr sz="3200"/>
            </a:lvl4pPr>
            <a:lvl5pPr lvl="4" algn="ctr">
              <a:lnSpc>
                <a:spcPct val="90000"/>
              </a:lnSpc>
              <a:spcBef>
                <a:spcPts val="1000"/>
              </a:spcBef>
              <a:spcAft>
                <a:spcPts val="0"/>
              </a:spcAft>
              <a:buClr>
                <a:schemeClr val="accent6"/>
              </a:buClr>
              <a:buSzPts val="3200"/>
              <a:buNone/>
              <a:defRPr sz="3200"/>
            </a:lvl5pPr>
            <a:lvl6pPr lvl="5" algn="ctr">
              <a:lnSpc>
                <a:spcPct val="90000"/>
              </a:lnSpc>
              <a:spcBef>
                <a:spcPts val="1000"/>
              </a:spcBef>
              <a:spcAft>
                <a:spcPts val="0"/>
              </a:spcAft>
              <a:buClr>
                <a:schemeClr val="dk1"/>
              </a:buClr>
              <a:buSzPts val="3200"/>
              <a:buNone/>
              <a:defRPr sz="3200"/>
            </a:lvl6pPr>
            <a:lvl7pPr lvl="6" algn="ctr">
              <a:lnSpc>
                <a:spcPct val="90000"/>
              </a:lnSpc>
              <a:spcBef>
                <a:spcPts val="1000"/>
              </a:spcBef>
              <a:spcAft>
                <a:spcPts val="0"/>
              </a:spcAft>
              <a:buClr>
                <a:schemeClr val="dk1"/>
              </a:buClr>
              <a:buSzPts val="3200"/>
              <a:buNone/>
              <a:defRPr sz="3200"/>
            </a:lvl7pPr>
            <a:lvl8pPr lvl="7" algn="ctr">
              <a:lnSpc>
                <a:spcPct val="90000"/>
              </a:lnSpc>
              <a:spcBef>
                <a:spcPts val="1000"/>
              </a:spcBef>
              <a:spcAft>
                <a:spcPts val="0"/>
              </a:spcAft>
              <a:buClr>
                <a:schemeClr val="dk1"/>
              </a:buClr>
              <a:buSzPts val="3200"/>
              <a:buNone/>
              <a:defRPr sz="3200"/>
            </a:lvl8pPr>
            <a:lvl9pPr lvl="8" algn="ctr">
              <a:lnSpc>
                <a:spcPct val="90000"/>
              </a:lnSpc>
              <a:spcBef>
                <a:spcPts val="1000"/>
              </a:spcBef>
              <a:spcAft>
                <a:spcPts val="0"/>
              </a:spcAft>
              <a:buClr>
                <a:schemeClr val="dk1"/>
              </a:buClr>
              <a:buSzPts val="3200"/>
              <a:buNone/>
              <a:defRPr sz="3200"/>
            </a:lvl9pPr>
          </a:lstStyle>
          <a:p>
            <a:endParaRPr/>
          </a:p>
        </p:txBody>
      </p:sp>
      <p:sp>
        <p:nvSpPr>
          <p:cNvPr id="145" name="Google Shape;145;p17"/>
          <p:cNvSpPr txBox="1"/>
          <p:nvPr/>
        </p:nvSpPr>
        <p:spPr>
          <a:xfrm>
            <a:off x="1015300" y="12278100"/>
            <a:ext cx="6202800" cy="615600"/>
          </a:xfrm>
          <a:prstGeom prst="rect">
            <a:avLst/>
          </a:prstGeom>
          <a:noFill/>
          <a:ln>
            <a:noFill/>
          </a:ln>
        </p:spPr>
        <p:txBody>
          <a:bodyPr spcFirstLastPara="1" wrap="square" lIns="0" tIns="0" rIns="0" bIns="91400" anchor="b" anchorCtr="0">
            <a:noAutofit/>
          </a:bodyPr>
          <a:lstStyle/>
          <a:p>
            <a:pPr marL="0" marR="0" lvl="0" indent="0" algn="l" rtl="0">
              <a:lnSpc>
                <a:spcPct val="100000"/>
              </a:lnSpc>
              <a:spcBef>
                <a:spcPts val="0"/>
              </a:spcBef>
              <a:spcAft>
                <a:spcPts val="0"/>
              </a:spcAft>
              <a:buClr>
                <a:schemeClr val="dk1"/>
              </a:buClr>
              <a:buSzPts val="3400"/>
              <a:buFont typeface="Inclusive Sans"/>
              <a:buNone/>
            </a:pPr>
            <a:r>
              <a:rPr lang="en-US" sz="3400">
                <a:solidFill>
                  <a:schemeClr val="dk1"/>
                </a:solidFill>
                <a:latin typeface="Inclusive Sans"/>
                <a:ea typeface="Inclusive Sans"/>
                <a:cs typeface="Inclusive Sans"/>
                <a:sym typeface="Inclusive Sans"/>
              </a:rPr>
              <a:t>nihr.ac.uk</a:t>
            </a:r>
            <a:endParaRPr sz="3400">
              <a:solidFill>
                <a:schemeClr val="dk1"/>
              </a:solidFill>
              <a:latin typeface="Inclusive Sans"/>
              <a:ea typeface="Inclusive Sans"/>
              <a:cs typeface="Inclusive Sans"/>
              <a:sym typeface="Inclusive Sans"/>
            </a:endParaRPr>
          </a:p>
        </p:txBody>
      </p:sp>
    </p:spTree>
  </p:cSld>
  <p:clrMapOvr>
    <a:masterClrMapping/>
  </p:clrMapOvr>
  <p:extLst>
    <p:ext uri="{DCECCB84-F9BA-43D5-87BE-67443E8EF086}">
      <p15:sldGuideLst xmlns:p15="http://schemas.microsoft.com/office/powerpoint/2012/main">
        <p15:guide id="1" orient="horz" pos="7994">
          <p15:clr>
            <a:srgbClr val="FBAE40"/>
          </p15:clr>
        </p15:guide>
        <p15:guide id="2" pos="76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15300" y="730250"/>
            <a:ext cx="21639300" cy="2651400"/>
          </a:xfrm>
          <a:prstGeom prst="rect">
            <a:avLst/>
          </a:prstGeom>
          <a:noFill/>
          <a:ln>
            <a:noFill/>
          </a:ln>
        </p:spPr>
        <p:txBody>
          <a:bodyPr spcFirstLastPara="1" wrap="square" lIns="0" tIns="0" rIns="0" bIns="0" anchor="ctr" anchorCtr="0">
            <a:normAutofit/>
          </a:bodyPr>
          <a:lstStyle>
            <a:lvl1pPr marR="0" lvl="0" algn="l" rtl="0">
              <a:lnSpc>
                <a:spcPct val="90000"/>
              </a:lnSpc>
              <a:spcBef>
                <a:spcPts val="0"/>
              </a:spcBef>
              <a:spcAft>
                <a:spcPts val="0"/>
              </a:spcAft>
              <a:buClr>
                <a:schemeClr val="dk1"/>
              </a:buClr>
              <a:buSzPts val="8801"/>
              <a:buFont typeface="Inclusive Sans"/>
              <a:buNone/>
              <a:defRPr sz="8800" b="0" i="0" u="none" strike="noStrike" cap="none">
                <a:solidFill>
                  <a:schemeClr val="dk1"/>
                </a:solidFill>
                <a:latin typeface="Inclusive Sans"/>
                <a:ea typeface="Inclusive Sans"/>
                <a:cs typeface="Inclusive Sans"/>
                <a:sym typeface="Inclusive Sans"/>
              </a:defRPr>
            </a:lvl1pPr>
            <a:lvl2pPr lvl="1">
              <a:spcBef>
                <a:spcPts val="0"/>
              </a:spcBef>
              <a:spcAft>
                <a:spcPts val="0"/>
              </a:spcAft>
              <a:buSzPts val="2800"/>
              <a:buNone/>
              <a:defRPr sz="3600"/>
            </a:lvl2pPr>
            <a:lvl3pPr lvl="2">
              <a:spcBef>
                <a:spcPts val="0"/>
              </a:spcBef>
              <a:spcAft>
                <a:spcPts val="0"/>
              </a:spcAft>
              <a:buSzPts val="2800"/>
              <a:buNone/>
              <a:defRPr sz="3600"/>
            </a:lvl3pPr>
            <a:lvl4pPr lvl="3">
              <a:spcBef>
                <a:spcPts val="0"/>
              </a:spcBef>
              <a:spcAft>
                <a:spcPts val="0"/>
              </a:spcAft>
              <a:buSzPts val="2800"/>
              <a:buNone/>
              <a:defRPr sz="3600"/>
            </a:lvl4pPr>
            <a:lvl5pPr lvl="4">
              <a:spcBef>
                <a:spcPts val="0"/>
              </a:spcBef>
              <a:spcAft>
                <a:spcPts val="0"/>
              </a:spcAft>
              <a:buSzPts val="2800"/>
              <a:buNone/>
              <a:defRPr sz="3600"/>
            </a:lvl5pPr>
            <a:lvl6pPr lvl="5">
              <a:spcBef>
                <a:spcPts val="0"/>
              </a:spcBef>
              <a:spcAft>
                <a:spcPts val="0"/>
              </a:spcAft>
              <a:buSzPts val="2800"/>
              <a:buNone/>
              <a:defRPr sz="3600"/>
            </a:lvl6pPr>
            <a:lvl7pPr lvl="6">
              <a:spcBef>
                <a:spcPts val="0"/>
              </a:spcBef>
              <a:spcAft>
                <a:spcPts val="0"/>
              </a:spcAft>
              <a:buSzPts val="2800"/>
              <a:buNone/>
              <a:defRPr sz="3600"/>
            </a:lvl7pPr>
            <a:lvl8pPr lvl="7">
              <a:spcBef>
                <a:spcPts val="0"/>
              </a:spcBef>
              <a:spcAft>
                <a:spcPts val="0"/>
              </a:spcAft>
              <a:buSzPts val="2800"/>
              <a:buNone/>
              <a:defRPr sz="3600"/>
            </a:lvl8pPr>
            <a:lvl9pPr lvl="8">
              <a:spcBef>
                <a:spcPts val="0"/>
              </a:spcBef>
              <a:spcAft>
                <a:spcPts val="0"/>
              </a:spcAft>
              <a:buSzPts val="2800"/>
              <a:buNone/>
              <a:defRPr sz="3600"/>
            </a:lvl9pPr>
          </a:lstStyle>
          <a:p>
            <a:endParaRPr/>
          </a:p>
        </p:txBody>
      </p:sp>
      <p:sp>
        <p:nvSpPr>
          <p:cNvPr id="11" name="Google Shape;11;p1"/>
          <p:cNvSpPr txBox="1">
            <a:spLocks noGrp="1"/>
          </p:cNvSpPr>
          <p:nvPr>
            <p:ph type="body" idx="1"/>
          </p:nvPr>
        </p:nvSpPr>
        <p:spPr>
          <a:xfrm>
            <a:off x="1015300" y="3651250"/>
            <a:ext cx="21639300" cy="8702400"/>
          </a:xfrm>
          <a:prstGeom prst="rect">
            <a:avLst/>
          </a:prstGeom>
          <a:noFill/>
          <a:ln>
            <a:noFill/>
          </a:ln>
        </p:spPr>
        <p:txBody>
          <a:bodyPr spcFirstLastPara="1" wrap="square" lIns="0" tIns="0" rIns="0" bIns="0" anchor="t" anchorCtr="0">
            <a:normAutofit/>
          </a:bodyPr>
          <a:lstStyle>
            <a:lvl1pPr marL="457200" marR="0" lvl="0" indent="-584223" algn="l" rtl="0">
              <a:lnSpc>
                <a:spcPct val="90000"/>
              </a:lnSpc>
              <a:spcBef>
                <a:spcPts val="2000"/>
              </a:spcBef>
              <a:spcAft>
                <a:spcPts val="0"/>
              </a:spcAft>
              <a:buClr>
                <a:schemeClr val="accent6"/>
              </a:buClr>
              <a:buSzPts val="5600"/>
              <a:buFont typeface="Arial"/>
              <a:buChar char="•"/>
              <a:defRPr sz="5600" b="0" i="0" u="none" strike="noStrike" cap="none">
                <a:solidFill>
                  <a:schemeClr val="accent6"/>
                </a:solidFill>
                <a:latin typeface="Inclusive Sans"/>
                <a:ea typeface="Inclusive Sans"/>
                <a:cs typeface="Inclusive Sans"/>
                <a:sym typeface="Inclusive Sans"/>
              </a:defRPr>
            </a:lvl1pPr>
            <a:lvl2pPr marL="914400" marR="0" lvl="1" indent="-533419" algn="l" rtl="0">
              <a:lnSpc>
                <a:spcPct val="90000"/>
              </a:lnSpc>
              <a:spcBef>
                <a:spcPts val="1000"/>
              </a:spcBef>
              <a:spcAft>
                <a:spcPts val="0"/>
              </a:spcAft>
              <a:buClr>
                <a:schemeClr val="accent6"/>
              </a:buClr>
              <a:buSzPts val="4800"/>
              <a:buFont typeface="Arial"/>
              <a:buChar char="•"/>
              <a:defRPr sz="4800" b="0" i="0" u="none" strike="noStrike" cap="none">
                <a:solidFill>
                  <a:schemeClr val="accent6"/>
                </a:solidFill>
                <a:latin typeface="Inclusive Sans"/>
                <a:ea typeface="Inclusive Sans"/>
                <a:cs typeface="Inclusive Sans"/>
                <a:sym typeface="Inclusive Sans"/>
              </a:defRPr>
            </a:lvl2pPr>
            <a:lvl3pPr marL="1371600" marR="0" lvl="2" indent="-482616" algn="l" rtl="0">
              <a:lnSpc>
                <a:spcPct val="90000"/>
              </a:lnSpc>
              <a:spcBef>
                <a:spcPts val="1000"/>
              </a:spcBef>
              <a:spcAft>
                <a:spcPts val="0"/>
              </a:spcAft>
              <a:buClr>
                <a:schemeClr val="accent6"/>
              </a:buClr>
              <a:buSzPts val="4000"/>
              <a:buFont typeface="NTR"/>
              <a:buChar char="–"/>
              <a:defRPr sz="4000" b="0" i="0" u="none" strike="noStrike" cap="none">
                <a:solidFill>
                  <a:schemeClr val="accent6"/>
                </a:solidFill>
                <a:latin typeface="Inclusive Sans"/>
                <a:ea typeface="Inclusive Sans"/>
                <a:cs typeface="Inclusive Sans"/>
                <a:sym typeface="Inclusive Sans"/>
              </a:defRPr>
            </a:lvl3pPr>
            <a:lvl4pPr marL="1828800" marR="0" lvl="3"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4pPr>
            <a:lvl5pPr marL="2286000" marR="0" lvl="4" indent="-457215" algn="l" rtl="0">
              <a:lnSpc>
                <a:spcPct val="90000"/>
              </a:lnSpc>
              <a:spcBef>
                <a:spcPts val="1000"/>
              </a:spcBef>
              <a:spcAft>
                <a:spcPts val="0"/>
              </a:spcAft>
              <a:buClr>
                <a:schemeClr val="accent6"/>
              </a:buClr>
              <a:buSzPts val="3600"/>
              <a:buFont typeface="Arial"/>
              <a:buChar char="•"/>
              <a:defRPr sz="3600" b="0" i="0" u="none" strike="noStrike" cap="none">
                <a:solidFill>
                  <a:schemeClr val="accent6"/>
                </a:solidFill>
                <a:latin typeface="Inclusive Sans"/>
                <a:ea typeface="Inclusive Sans"/>
                <a:cs typeface="Inclusive Sans"/>
                <a:sym typeface="Inclusive Sans"/>
              </a:defRPr>
            </a:lvl5pPr>
            <a:lvl6pPr marL="2743200" marR="0" lvl="5"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1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sldNum" idx="12"/>
          </p:nvPr>
        </p:nvSpPr>
        <p:spPr>
          <a:xfrm>
            <a:off x="21576247" y="12817300"/>
            <a:ext cx="1794900" cy="369300"/>
          </a:xfrm>
          <a:prstGeom prst="rect">
            <a:avLst/>
          </a:prstGeom>
          <a:noFill/>
          <a:ln>
            <a:noFill/>
          </a:ln>
        </p:spPr>
        <p:txBody>
          <a:bodyPr spcFirstLastPara="1" wrap="square" lIns="0" tIns="0" rIns="0" bIns="0" anchor="t" anchorCtr="0">
            <a:spAutoFit/>
          </a:bodyPr>
          <a:lstStyle>
            <a:lvl1pPr marL="0" marR="0" lvl="0" indent="0" algn="r" rtl="0">
              <a:spcBef>
                <a:spcPts val="0"/>
              </a:spcBef>
              <a:buNone/>
              <a:defRPr sz="2400" b="0" i="0" u="none" strike="noStrike" cap="none">
                <a:solidFill>
                  <a:schemeClr val="dk1"/>
                </a:solidFill>
                <a:latin typeface="Inclusive Sans"/>
                <a:ea typeface="Inclusive Sans"/>
                <a:cs typeface="Inclusive Sans"/>
                <a:sym typeface="Inclusive Sans"/>
              </a:defRPr>
            </a:lvl1pPr>
            <a:lvl2pPr marL="0" marR="0" lvl="1" indent="0" algn="r" rtl="0">
              <a:spcBef>
                <a:spcPts val="0"/>
              </a:spcBef>
              <a:buNone/>
              <a:defRPr sz="2400" b="0" i="0" u="none" strike="noStrike" cap="none">
                <a:solidFill>
                  <a:schemeClr val="dk1"/>
                </a:solidFill>
                <a:latin typeface="Inclusive Sans"/>
                <a:ea typeface="Inclusive Sans"/>
                <a:cs typeface="Inclusive Sans"/>
                <a:sym typeface="Inclusive Sans"/>
              </a:defRPr>
            </a:lvl2pPr>
            <a:lvl3pPr marL="0" marR="0" lvl="2" indent="0" algn="r" rtl="0">
              <a:spcBef>
                <a:spcPts val="0"/>
              </a:spcBef>
              <a:buNone/>
              <a:defRPr sz="2400" b="0" i="0" u="none" strike="noStrike" cap="none">
                <a:solidFill>
                  <a:schemeClr val="dk1"/>
                </a:solidFill>
                <a:latin typeface="Inclusive Sans"/>
                <a:ea typeface="Inclusive Sans"/>
                <a:cs typeface="Inclusive Sans"/>
                <a:sym typeface="Inclusive Sans"/>
              </a:defRPr>
            </a:lvl3pPr>
            <a:lvl4pPr marL="0" marR="0" lvl="3" indent="0" algn="r" rtl="0">
              <a:spcBef>
                <a:spcPts val="0"/>
              </a:spcBef>
              <a:buNone/>
              <a:defRPr sz="2400" b="0" i="0" u="none" strike="noStrike" cap="none">
                <a:solidFill>
                  <a:schemeClr val="dk1"/>
                </a:solidFill>
                <a:latin typeface="Inclusive Sans"/>
                <a:ea typeface="Inclusive Sans"/>
                <a:cs typeface="Inclusive Sans"/>
                <a:sym typeface="Inclusive Sans"/>
              </a:defRPr>
            </a:lvl4pPr>
            <a:lvl5pPr marL="0" marR="0" lvl="4" indent="0" algn="r" rtl="0">
              <a:spcBef>
                <a:spcPts val="0"/>
              </a:spcBef>
              <a:buNone/>
              <a:defRPr sz="2400" b="0" i="0" u="none" strike="noStrike" cap="none">
                <a:solidFill>
                  <a:schemeClr val="dk1"/>
                </a:solidFill>
                <a:latin typeface="Inclusive Sans"/>
                <a:ea typeface="Inclusive Sans"/>
                <a:cs typeface="Inclusive Sans"/>
                <a:sym typeface="Inclusive Sans"/>
              </a:defRPr>
            </a:lvl5pPr>
            <a:lvl6pPr marL="0" marR="0" lvl="5" indent="0" algn="r" rtl="0">
              <a:spcBef>
                <a:spcPts val="0"/>
              </a:spcBef>
              <a:buNone/>
              <a:defRPr sz="2400" b="0" i="0" u="none" strike="noStrike" cap="none">
                <a:solidFill>
                  <a:schemeClr val="dk1"/>
                </a:solidFill>
                <a:latin typeface="Inclusive Sans"/>
                <a:ea typeface="Inclusive Sans"/>
                <a:cs typeface="Inclusive Sans"/>
                <a:sym typeface="Inclusive Sans"/>
              </a:defRPr>
            </a:lvl6pPr>
            <a:lvl7pPr marL="0" marR="0" lvl="6" indent="0" algn="r" rtl="0">
              <a:spcBef>
                <a:spcPts val="0"/>
              </a:spcBef>
              <a:buNone/>
              <a:defRPr sz="2400" b="0" i="0" u="none" strike="noStrike" cap="none">
                <a:solidFill>
                  <a:schemeClr val="dk1"/>
                </a:solidFill>
                <a:latin typeface="Inclusive Sans"/>
                <a:ea typeface="Inclusive Sans"/>
                <a:cs typeface="Inclusive Sans"/>
                <a:sym typeface="Inclusive Sans"/>
              </a:defRPr>
            </a:lvl7pPr>
            <a:lvl8pPr marL="0" marR="0" lvl="7" indent="0" algn="r" rtl="0">
              <a:spcBef>
                <a:spcPts val="0"/>
              </a:spcBef>
              <a:buNone/>
              <a:defRPr sz="2400" b="0" i="0" u="none" strike="noStrike" cap="none">
                <a:solidFill>
                  <a:schemeClr val="dk1"/>
                </a:solidFill>
                <a:latin typeface="Inclusive Sans"/>
                <a:ea typeface="Inclusive Sans"/>
                <a:cs typeface="Inclusive Sans"/>
                <a:sym typeface="Inclusive Sans"/>
              </a:defRPr>
            </a:lvl8pPr>
            <a:lvl9pPr marL="0" marR="0" lvl="8" indent="0" algn="r" rtl="0">
              <a:spcBef>
                <a:spcPts val="0"/>
              </a:spcBef>
              <a:buNone/>
              <a:defRPr sz="2400" b="0" i="0" u="none" strike="noStrike" cap="none">
                <a:solidFill>
                  <a:schemeClr val="dk1"/>
                </a:solidFill>
                <a:latin typeface="Inclusive Sans"/>
                <a:ea typeface="Inclusive Sans"/>
                <a:cs typeface="Inclusive Sans"/>
                <a:sym typeface="Inclusive Sans"/>
              </a:defRPr>
            </a:lvl9pPr>
          </a:lstStyle>
          <a:p>
            <a:pPr marL="0" lvl="0" indent="0" algn="r" rtl="0">
              <a:spcBef>
                <a:spcPts val="0"/>
              </a:spcBef>
              <a:spcAft>
                <a:spcPts val="0"/>
              </a:spcAft>
              <a:buNone/>
            </a:pPr>
            <a:fld id="{00000000-1234-1234-1234-123412341234}" type="slidenum">
              <a:rPr lang="en-US"/>
              <a:t>‹#›</a:t>
            </a:fld>
            <a:endParaRPr/>
          </a:p>
        </p:txBody>
      </p:sp>
      <p:sp>
        <p:nvSpPr>
          <p:cNvPr id="13" name="Google Shape;13;p1"/>
          <p:cNvSpPr txBox="1">
            <a:spLocks noGrp="1"/>
          </p:cNvSpPr>
          <p:nvPr>
            <p:ph type="ftr" idx="11"/>
          </p:nvPr>
        </p:nvSpPr>
        <p:spPr>
          <a:xfrm>
            <a:off x="2182163" y="12817302"/>
            <a:ext cx="8306100" cy="3696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2800"/>
              <a:buNone/>
              <a:defRPr sz="2400" b="0" i="0" u="none" strike="noStrike" cap="none">
                <a:solidFill>
                  <a:schemeClr val="dk1"/>
                </a:solidFill>
                <a:latin typeface="Inclusive Sans"/>
                <a:ea typeface="Inclusive Sans"/>
                <a:cs typeface="Inclusive Sans"/>
                <a:sym typeface="Inclusive Sans"/>
              </a:defRPr>
            </a:lvl1pPr>
            <a:lvl2pPr marR="0" lvl="1" algn="l" rtl="0">
              <a:spcBef>
                <a:spcPts val="0"/>
              </a:spcBef>
              <a:spcAft>
                <a:spcPts val="0"/>
              </a:spcAft>
              <a:buSzPts val="2800"/>
              <a:buNone/>
              <a:defRPr sz="3600" b="0" i="0" u="none" strike="noStrike" cap="none">
                <a:solidFill>
                  <a:schemeClr val="dk1"/>
                </a:solidFill>
                <a:latin typeface="Arial"/>
                <a:ea typeface="Arial"/>
                <a:cs typeface="Arial"/>
                <a:sym typeface="Arial"/>
              </a:defRPr>
            </a:lvl2pPr>
            <a:lvl3pPr marR="0" lvl="2" algn="l" rtl="0">
              <a:spcBef>
                <a:spcPts val="0"/>
              </a:spcBef>
              <a:spcAft>
                <a:spcPts val="0"/>
              </a:spcAft>
              <a:buSzPts val="2800"/>
              <a:buNone/>
              <a:defRPr sz="3600" b="0" i="0" u="none" strike="noStrike" cap="none">
                <a:solidFill>
                  <a:schemeClr val="dk1"/>
                </a:solidFill>
                <a:latin typeface="Arial"/>
                <a:ea typeface="Arial"/>
                <a:cs typeface="Arial"/>
                <a:sym typeface="Arial"/>
              </a:defRPr>
            </a:lvl3pPr>
            <a:lvl4pPr marR="0" lvl="3" algn="l" rtl="0">
              <a:spcBef>
                <a:spcPts val="0"/>
              </a:spcBef>
              <a:spcAft>
                <a:spcPts val="0"/>
              </a:spcAft>
              <a:buSzPts val="2800"/>
              <a:buNone/>
              <a:defRPr sz="3600" b="0" i="0" u="none" strike="noStrike" cap="none">
                <a:solidFill>
                  <a:schemeClr val="dk1"/>
                </a:solidFill>
                <a:latin typeface="Arial"/>
                <a:ea typeface="Arial"/>
                <a:cs typeface="Arial"/>
                <a:sym typeface="Arial"/>
              </a:defRPr>
            </a:lvl4pPr>
            <a:lvl5pPr marR="0" lvl="4" algn="l" rtl="0">
              <a:spcBef>
                <a:spcPts val="0"/>
              </a:spcBef>
              <a:spcAft>
                <a:spcPts val="0"/>
              </a:spcAft>
              <a:buSzPts val="2800"/>
              <a:buNone/>
              <a:defRPr sz="3600" b="0" i="0" u="none" strike="noStrike" cap="none">
                <a:solidFill>
                  <a:schemeClr val="dk1"/>
                </a:solidFill>
                <a:latin typeface="Arial"/>
                <a:ea typeface="Arial"/>
                <a:cs typeface="Arial"/>
                <a:sym typeface="Arial"/>
              </a:defRPr>
            </a:lvl5pPr>
            <a:lvl6pPr marR="0" lvl="5" algn="l" rtl="0">
              <a:spcBef>
                <a:spcPts val="0"/>
              </a:spcBef>
              <a:spcAft>
                <a:spcPts val="0"/>
              </a:spcAft>
              <a:buSzPts val="2800"/>
              <a:buNone/>
              <a:defRPr sz="3600" b="0" i="0" u="none" strike="noStrike" cap="none">
                <a:solidFill>
                  <a:schemeClr val="dk1"/>
                </a:solidFill>
                <a:latin typeface="Arial"/>
                <a:ea typeface="Arial"/>
                <a:cs typeface="Arial"/>
                <a:sym typeface="Arial"/>
              </a:defRPr>
            </a:lvl6pPr>
            <a:lvl7pPr marR="0" lvl="6" algn="l" rtl="0">
              <a:spcBef>
                <a:spcPts val="0"/>
              </a:spcBef>
              <a:spcAft>
                <a:spcPts val="0"/>
              </a:spcAft>
              <a:buSzPts val="2800"/>
              <a:buNone/>
              <a:defRPr sz="3600" b="0" i="0" u="none" strike="noStrike" cap="none">
                <a:solidFill>
                  <a:schemeClr val="dk1"/>
                </a:solidFill>
                <a:latin typeface="Arial"/>
                <a:ea typeface="Arial"/>
                <a:cs typeface="Arial"/>
                <a:sym typeface="Arial"/>
              </a:defRPr>
            </a:lvl7pPr>
            <a:lvl8pPr marR="0" lvl="7" algn="l" rtl="0">
              <a:spcBef>
                <a:spcPts val="0"/>
              </a:spcBef>
              <a:spcAft>
                <a:spcPts val="0"/>
              </a:spcAft>
              <a:buSzPts val="2800"/>
              <a:buNone/>
              <a:defRPr sz="3600" b="0" i="0" u="none" strike="noStrike" cap="none">
                <a:solidFill>
                  <a:schemeClr val="dk1"/>
                </a:solidFill>
                <a:latin typeface="Arial"/>
                <a:ea typeface="Arial"/>
                <a:cs typeface="Arial"/>
                <a:sym typeface="Arial"/>
              </a:defRPr>
            </a:lvl8pPr>
            <a:lvl9pPr marR="0" lvl="8" algn="l" rtl="0">
              <a:spcBef>
                <a:spcPts val="0"/>
              </a:spcBef>
              <a:spcAft>
                <a:spcPts val="0"/>
              </a:spcAft>
              <a:buSzPts val="2800"/>
              <a:buNone/>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7" r:id="rId2"/>
    <p:sldLayoutId id="2147483663"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www.jla.nihr.ac.u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emf"/><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6.pn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file:///C:\Users\kg214\AppData\Local\Microsoft\Windows\INetCache\Content.Outlook\2NLOQC1U\mental-health-in-children-and-young-people%20-top-10-priorities"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g"/><Relationship Id="rId7"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2" name="Google Shape;162;p19"/>
          <p:cNvSpPr txBox="1">
            <a:spLocks noGrp="1"/>
          </p:cNvSpPr>
          <p:nvPr>
            <p:ph type="subTitle" idx="1"/>
          </p:nvPr>
        </p:nvSpPr>
        <p:spPr>
          <a:xfrm>
            <a:off x="1109676" y="9257163"/>
            <a:ext cx="12142200" cy="4458837"/>
          </a:xfrm>
          <a:prstGeom prst="rect">
            <a:avLst/>
          </a:prstGeom>
        </p:spPr>
        <p:txBody>
          <a:bodyPr spcFirstLastPara="1" wrap="square" lIns="0" tIns="0" rIns="0" bIns="0" anchor="t" anchorCtr="0">
            <a:noAutofit/>
          </a:bodyPr>
          <a:lstStyle/>
          <a:p>
            <a:pPr marL="0" lvl="0" indent="0"/>
            <a:r>
              <a:rPr lang="en-GB" sz="3600" dirty="0"/>
              <a:t>Applied Research Collaboration Kent, Surrey, and Sussex Research Week 2026</a:t>
            </a:r>
          </a:p>
          <a:p>
            <a:pPr marL="0" lvl="0" indent="0" algn="l" rtl="0">
              <a:spcBef>
                <a:spcPts val="2000"/>
              </a:spcBef>
              <a:spcAft>
                <a:spcPts val="0"/>
              </a:spcAft>
              <a:buNone/>
            </a:pPr>
            <a:r>
              <a:rPr lang="en-GB" sz="3600" dirty="0"/>
              <a:t>Dr Devyn Glass</a:t>
            </a:r>
          </a:p>
          <a:p>
            <a:pPr marL="0" lvl="0" indent="0" algn="l" rtl="0">
              <a:spcBef>
                <a:spcPts val="2000"/>
              </a:spcBef>
              <a:spcAft>
                <a:spcPts val="0"/>
              </a:spcAft>
              <a:buNone/>
            </a:pPr>
            <a:r>
              <a:rPr lang="en-GB" sz="3600" dirty="0"/>
              <a:t>14</a:t>
            </a:r>
            <a:r>
              <a:rPr lang="en-GB" sz="3600" baseline="30000" dirty="0"/>
              <a:t>th</a:t>
            </a:r>
            <a:r>
              <a:rPr lang="en-GB" sz="3600" dirty="0"/>
              <a:t> September 2026</a:t>
            </a:r>
          </a:p>
          <a:p>
            <a:pPr marL="0" lvl="0" indent="0" algn="l" rtl="0">
              <a:spcBef>
                <a:spcPts val="2000"/>
              </a:spcBef>
              <a:spcAft>
                <a:spcPts val="0"/>
              </a:spcAft>
              <a:buNone/>
            </a:pPr>
            <a:endParaRPr sz="3600" dirty="0">
              <a:highlight>
                <a:srgbClr val="FFFF00"/>
              </a:highlight>
            </a:endParaRPr>
          </a:p>
        </p:txBody>
      </p:sp>
      <p:pic>
        <p:nvPicPr>
          <p:cNvPr id="7" name="Picture 6">
            <a:extLst>
              <a:ext uri="{FF2B5EF4-FFF2-40B4-BE49-F238E27FC236}">
                <a16:creationId xmlns:a16="http://schemas.microsoft.com/office/drawing/2014/main" id="{A59C5020-0C63-8A98-D765-51139AA3773D}"/>
              </a:ext>
            </a:extLst>
          </p:cNvPr>
          <p:cNvPicPr>
            <a:picLocks noChangeAspect="1"/>
          </p:cNvPicPr>
          <p:nvPr/>
        </p:nvPicPr>
        <p:blipFill>
          <a:blip r:embed="rId3"/>
          <a:stretch>
            <a:fillRect/>
          </a:stretch>
        </p:blipFill>
        <p:spPr>
          <a:xfrm>
            <a:off x="1" y="0"/>
            <a:ext cx="7047430" cy="1981200"/>
          </a:xfrm>
          <a:prstGeom prst="rect">
            <a:avLst/>
          </a:prstGeom>
        </p:spPr>
      </p:pic>
      <p:sp>
        <p:nvSpPr>
          <p:cNvPr id="3" name="Title 2">
            <a:extLst>
              <a:ext uri="{FF2B5EF4-FFF2-40B4-BE49-F238E27FC236}">
                <a16:creationId xmlns:a16="http://schemas.microsoft.com/office/drawing/2014/main" id="{384BB9A6-8455-302E-C048-DC1F752D52FE}"/>
              </a:ext>
            </a:extLst>
          </p:cNvPr>
          <p:cNvSpPr>
            <a:spLocks noGrp="1"/>
          </p:cNvSpPr>
          <p:nvPr>
            <p:ph type="ctrTitle"/>
          </p:nvPr>
        </p:nvSpPr>
        <p:spPr>
          <a:xfrm>
            <a:off x="1109676" y="2811995"/>
            <a:ext cx="11875510" cy="2477400"/>
          </a:xfrm>
        </p:spPr>
        <p:txBody>
          <a:bodyPr/>
          <a:lstStyle/>
          <a:p>
            <a:pPr>
              <a:lnSpc>
                <a:spcPct val="100000"/>
              </a:lnSpc>
            </a:pPr>
            <a:r>
              <a:rPr lang="en-GB" sz="6600" dirty="0"/>
              <a:t>Have your say on support for adolescents and young adults (16-35) with severe mental health needs: </a:t>
            </a:r>
            <a:br>
              <a:rPr lang="en-GB" sz="6600" dirty="0"/>
            </a:br>
            <a:r>
              <a:rPr lang="en-GB" sz="6000" i="1" dirty="0"/>
              <a:t>A James Lind Alliance priority setting partnership</a:t>
            </a:r>
            <a:endParaRPr lang="en-GB" sz="66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62230DD6-3999-D986-9AFF-DEDF143411EB}"/>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DE18AA63-4056-BAAB-FC10-D2BA95930D22}"/>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Mental Health Innovation and Implementation Theme</a:t>
            </a:r>
          </a:p>
        </p:txBody>
      </p:sp>
      <p:sp>
        <p:nvSpPr>
          <p:cNvPr id="232" name="Google Shape;232;p26">
            <a:extLst>
              <a:ext uri="{FF2B5EF4-FFF2-40B4-BE49-F238E27FC236}">
                <a16:creationId xmlns:a16="http://schemas.microsoft.com/office/drawing/2014/main" id="{B07A0222-48E3-A651-C401-39E73335EDAC}"/>
              </a:ext>
            </a:extLst>
          </p:cNvPr>
          <p:cNvSpPr txBox="1">
            <a:spLocks noGrp="1"/>
          </p:cNvSpPr>
          <p:nvPr>
            <p:ph type="sldNum" idx="12"/>
          </p:nvPr>
        </p:nvSpPr>
        <p:spPr>
          <a:xfrm>
            <a:off x="21576247" y="12817300"/>
            <a:ext cx="1794900" cy="369300"/>
          </a:xfrm>
          <a:prstGeom prst="rect">
            <a:avLst/>
          </a:prstGeom>
        </p:spPr>
        <p:txBody>
          <a:bodyPr spcFirstLastPara="1" wrap="square" lIns="0" tIns="0" rIns="0" bIns="0" anchor="t" anchorCtr="0">
            <a:sp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
        <p:nvSpPr>
          <p:cNvPr id="2" name="Google Shape;252;p28">
            <a:extLst>
              <a:ext uri="{FF2B5EF4-FFF2-40B4-BE49-F238E27FC236}">
                <a16:creationId xmlns:a16="http://schemas.microsoft.com/office/drawing/2014/main" id="{4C621B40-03B2-CD36-1179-CF6B15078927}"/>
              </a:ext>
            </a:extLst>
          </p:cNvPr>
          <p:cNvSpPr txBox="1">
            <a:spLocks/>
          </p:cNvSpPr>
          <p:nvPr/>
        </p:nvSpPr>
        <p:spPr>
          <a:xfrm>
            <a:off x="2219164" y="12817300"/>
            <a:ext cx="8306100" cy="369600"/>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SzPts val="2800"/>
              <a:buFont typeface="Arial"/>
              <a:buNone/>
              <a:defRPr sz="2400" b="0" i="0" u="none" strike="noStrike" cap="none">
                <a:solidFill>
                  <a:schemeClr val="dk1"/>
                </a:solidFill>
                <a:latin typeface="Inclusive Sans"/>
                <a:ea typeface="Inclusive Sans"/>
                <a:cs typeface="Inclusive Sans"/>
                <a:sym typeface="Inclusive Sans"/>
              </a:defRPr>
            </a:lvl1pPr>
            <a:lvl2pPr marR="0" lvl="1"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2800"/>
              <a:buFont typeface="Arial"/>
              <a:buNone/>
              <a:defRPr sz="3600" b="0" i="0" u="none" strike="noStrike" cap="none">
                <a:solidFill>
                  <a:schemeClr val="dk1"/>
                </a:solidFill>
                <a:latin typeface="Arial"/>
                <a:ea typeface="Arial"/>
                <a:cs typeface="Arial"/>
                <a:sym typeface="Arial"/>
              </a:defRPr>
            </a:lvl9pPr>
          </a:lstStyle>
          <a:p>
            <a:endParaRPr lang="en-GB" dirty="0"/>
          </a:p>
        </p:txBody>
      </p:sp>
      <p:graphicFrame>
        <p:nvGraphicFramePr>
          <p:cNvPr id="5" name="Diagram 4">
            <a:extLst>
              <a:ext uri="{FF2B5EF4-FFF2-40B4-BE49-F238E27FC236}">
                <a16:creationId xmlns:a16="http://schemas.microsoft.com/office/drawing/2014/main" id="{140AB0D9-4811-4D21-BBE7-CB8A88EB1C94}"/>
              </a:ext>
            </a:extLst>
          </p:cNvPr>
          <p:cNvGraphicFramePr/>
          <p:nvPr>
            <p:extLst>
              <p:ext uri="{D42A27DB-BD31-4B8C-83A1-F6EECF244321}">
                <p14:modId xmlns:p14="http://schemas.microsoft.com/office/powerpoint/2010/main" val="319074109"/>
              </p:ext>
            </p:extLst>
          </p:nvPr>
        </p:nvGraphicFramePr>
        <p:xfrm>
          <a:off x="1882374" y="1434636"/>
          <a:ext cx="20622426" cy="86120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4B0BDAEE-0479-462F-D415-1A401D95CF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85597" y="11588539"/>
            <a:ext cx="1815979" cy="1598061"/>
          </a:xfrm>
          <a:prstGeom prst="rect">
            <a:avLst/>
          </a:prstGeom>
        </p:spPr>
      </p:pic>
      <p:sp>
        <p:nvSpPr>
          <p:cNvPr id="13" name="Rectangle 12">
            <a:extLst>
              <a:ext uri="{FF2B5EF4-FFF2-40B4-BE49-F238E27FC236}">
                <a16:creationId xmlns:a16="http://schemas.microsoft.com/office/drawing/2014/main" id="{933B8750-0B5D-AD17-7E85-118AB5204143}"/>
              </a:ext>
            </a:extLst>
          </p:cNvPr>
          <p:cNvSpPr/>
          <p:nvPr/>
        </p:nvSpPr>
        <p:spPr>
          <a:xfrm>
            <a:off x="1882374" y="8768032"/>
            <a:ext cx="20622425" cy="10131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endParaRPr lang="en-GB" sz="1350">
              <a:solidFill>
                <a:prstClr val="white"/>
              </a:solidFill>
              <a:latin typeface="Calibri" panose="020F0502020204030204"/>
            </a:endParaRPr>
          </a:p>
        </p:txBody>
      </p:sp>
      <p:sp>
        <p:nvSpPr>
          <p:cNvPr id="15" name="TextBox 14">
            <a:extLst>
              <a:ext uri="{FF2B5EF4-FFF2-40B4-BE49-F238E27FC236}">
                <a16:creationId xmlns:a16="http://schemas.microsoft.com/office/drawing/2014/main" id="{78F39CC7-5A12-13C5-2B2D-5DA56A63FFE2}"/>
              </a:ext>
            </a:extLst>
          </p:cNvPr>
          <p:cNvSpPr txBox="1"/>
          <p:nvPr/>
        </p:nvSpPr>
        <p:spPr>
          <a:xfrm>
            <a:off x="6071389" y="9036768"/>
            <a:ext cx="11527122" cy="584775"/>
          </a:xfrm>
          <a:prstGeom prst="rect">
            <a:avLst/>
          </a:prstGeom>
          <a:noFill/>
        </p:spPr>
        <p:txBody>
          <a:bodyPr wrap="square" rtlCol="0">
            <a:spAutoFit/>
          </a:bodyPr>
          <a:lstStyle/>
          <a:p>
            <a:pPr algn="ctr"/>
            <a:r>
              <a:rPr lang="en-GB" sz="3200" b="1" dirty="0">
                <a:solidFill>
                  <a:schemeClr val="tx1"/>
                </a:solidFill>
                <a:latin typeface="Inclusive Sans" panose="020B0604020202020204" charset="0"/>
                <a:cs typeface="Inclusive Sans" panose="020B0604020202020204" charset="0"/>
              </a:rPr>
              <a:t>Real World Implementation</a:t>
            </a:r>
          </a:p>
        </p:txBody>
      </p:sp>
      <p:sp>
        <p:nvSpPr>
          <p:cNvPr id="21" name="Rectangle 20">
            <a:extLst>
              <a:ext uri="{FF2B5EF4-FFF2-40B4-BE49-F238E27FC236}">
                <a16:creationId xmlns:a16="http://schemas.microsoft.com/office/drawing/2014/main" id="{55AB9734-E5A7-9AD5-47B6-16A98A4AB0CF}"/>
              </a:ext>
            </a:extLst>
          </p:cNvPr>
          <p:cNvSpPr/>
          <p:nvPr/>
        </p:nvSpPr>
        <p:spPr>
          <a:xfrm>
            <a:off x="1882374" y="10046728"/>
            <a:ext cx="20622425" cy="101310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endParaRPr lang="en-GB" sz="1350">
              <a:solidFill>
                <a:prstClr val="white"/>
              </a:solidFill>
              <a:latin typeface="Calibri" panose="020F0502020204030204"/>
            </a:endParaRPr>
          </a:p>
        </p:txBody>
      </p:sp>
      <p:sp>
        <p:nvSpPr>
          <p:cNvPr id="23" name="TextBox 22">
            <a:extLst>
              <a:ext uri="{FF2B5EF4-FFF2-40B4-BE49-F238E27FC236}">
                <a16:creationId xmlns:a16="http://schemas.microsoft.com/office/drawing/2014/main" id="{2FD1248B-2F56-46AC-783B-9F5396D07DB9}"/>
              </a:ext>
            </a:extLst>
          </p:cNvPr>
          <p:cNvSpPr txBox="1"/>
          <p:nvPr/>
        </p:nvSpPr>
        <p:spPr>
          <a:xfrm>
            <a:off x="6071389" y="10315464"/>
            <a:ext cx="11527122" cy="584775"/>
          </a:xfrm>
          <a:prstGeom prst="rect">
            <a:avLst/>
          </a:prstGeom>
          <a:noFill/>
        </p:spPr>
        <p:txBody>
          <a:bodyPr wrap="square" rtlCol="0">
            <a:spAutoFit/>
          </a:bodyPr>
          <a:lstStyle/>
          <a:p>
            <a:pPr algn="ctr"/>
            <a:r>
              <a:rPr lang="en-GB" sz="3200" b="1" dirty="0">
                <a:solidFill>
                  <a:schemeClr val="tx1"/>
                </a:solidFill>
                <a:latin typeface="Inclusive Sans" panose="020B0604020202020204" charset="0"/>
                <a:cs typeface="Inclusive Sans" panose="020B0604020202020204" charset="0"/>
              </a:rPr>
              <a:t>Digital Interventions, Big Data…</a:t>
            </a:r>
          </a:p>
        </p:txBody>
      </p:sp>
    </p:spTree>
    <p:extLst>
      <p:ext uri="{BB962C8B-B14F-4D97-AF65-F5344CB8AC3E}">
        <p14:creationId xmlns:p14="http://schemas.microsoft.com/office/powerpoint/2010/main" val="3079558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0715E319-FB59-B776-1139-747AE795C85E}"/>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C8425054-4087-929E-CF08-C299FE05A404}"/>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James Lind Alliance Priority Setting Partnerships</a:t>
            </a:r>
          </a:p>
        </p:txBody>
      </p:sp>
      <p:sp>
        <p:nvSpPr>
          <p:cNvPr id="4" name="Google Shape;178;p2">
            <a:extLst>
              <a:ext uri="{FF2B5EF4-FFF2-40B4-BE49-F238E27FC236}">
                <a16:creationId xmlns:a16="http://schemas.microsoft.com/office/drawing/2014/main" id="{AC8EA1C8-0E03-E44E-57C7-07A43864DDFD}"/>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8" name="Google Shape;180;p2">
            <a:extLst>
              <a:ext uri="{FF2B5EF4-FFF2-40B4-BE49-F238E27FC236}">
                <a16:creationId xmlns:a16="http://schemas.microsoft.com/office/drawing/2014/main" id="{10C2C260-D053-BD2E-AA80-0D4490B90A75}"/>
              </a:ext>
            </a:extLst>
          </p:cNvPr>
          <p:cNvPicPr preferRelativeResize="0"/>
          <p:nvPr/>
        </p:nvPicPr>
        <p:blipFill rotWithShape="1">
          <a:blip r:embed="rId3">
            <a:alphaModFix/>
          </a:blip>
          <a:srcRect/>
          <a:stretch/>
        </p:blipFill>
        <p:spPr>
          <a:xfrm>
            <a:off x="15315534" y="3649895"/>
            <a:ext cx="6276855" cy="2902168"/>
          </a:xfrm>
          <a:prstGeom prst="rect">
            <a:avLst/>
          </a:prstGeom>
          <a:noFill/>
          <a:ln>
            <a:noFill/>
          </a:ln>
        </p:spPr>
      </p:pic>
      <p:sp>
        <p:nvSpPr>
          <p:cNvPr id="179" name="Google Shape;179;p2"/>
          <p:cNvSpPr txBox="1">
            <a:spLocks noGrp="1"/>
          </p:cNvSpPr>
          <p:nvPr>
            <p:ph type="body" idx="1"/>
          </p:nvPr>
        </p:nvSpPr>
        <p:spPr>
          <a:xfrm>
            <a:off x="1471183" y="3235569"/>
            <a:ext cx="11332485" cy="9120554"/>
          </a:xfrm>
          <a:prstGeom prst="rect">
            <a:avLst/>
          </a:prstGeom>
          <a:noFill/>
          <a:ln>
            <a:noFill/>
          </a:ln>
        </p:spPr>
        <p:txBody>
          <a:bodyPr spcFirstLastPara="1" vert="horz" wrap="square" lIns="137138" tIns="68550" rIns="137138" bIns="68550" rtlCol="0" anchor="t" anchorCtr="0">
            <a:normAutofit fontScale="92500"/>
          </a:bodyPr>
          <a:lstStyle/>
          <a:p>
            <a:pPr marL="0" indent="0" algn="ctr">
              <a:spcBef>
                <a:spcPts val="0"/>
              </a:spcBef>
              <a:buClr>
                <a:schemeClr val="dk1"/>
              </a:buClr>
              <a:buSzPct val="100000"/>
              <a:buNone/>
            </a:pPr>
            <a:r>
              <a:rPr lang="en-GB" sz="4400" b="1" dirty="0"/>
              <a:t>What is a JLA-PSP? </a:t>
            </a:r>
          </a:p>
          <a:p>
            <a:pPr marL="0" indent="0" algn="ctr">
              <a:spcBef>
                <a:spcPts val="0"/>
              </a:spcBef>
              <a:buClr>
                <a:schemeClr val="dk1"/>
              </a:buClr>
              <a:buSzPct val="100000"/>
              <a:buNone/>
            </a:pPr>
            <a:endParaRPr lang="en-GB" sz="4400" b="1" dirty="0"/>
          </a:p>
          <a:p>
            <a:pPr marL="0" indent="0" algn="ctr">
              <a:spcBef>
                <a:spcPts val="0"/>
              </a:spcBef>
              <a:buClr>
                <a:schemeClr val="dk1"/>
              </a:buClr>
              <a:buSzPct val="100000"/>
              <a:buNone/>
            </a:pPr>
            <a:r>
              <a:rPr lang="en-GB" sz="4000" dirty="0"/>
              <a:t>A methodology to identify the top 10 research priorities on a specific healthcare topic through a collaborative and inclusive effort</a:t>
            </a:r>
            <a:endParaRPr lang="en-GB" sz="4400" dirty="0"/>
          </a:p>
          <a:p>
            <a:pPr marL="0" indent="0" algn="ctr">
              <a:spcBef>
                <a:spcPts val="0"/>
              </a:spcBef>
              <a:buClr>
                <a:schemeClr val="dk1"/>
              </a:buClr>
              <a:buSzPct val="100000"/>
              <a:buNone/>
            </a:pPr>
            <a:endParaRPr lang="en-GB" sz="4000" dirty="0"/>
          </a:p>
          <a:p>
            <a:pPr marL="0" indent="0" algn="ctr">
              <a:buClr>
                <a:schemeClr val="dk1"/>
              </a:buClr>
              <a:buSzPct val="100000"/>
              <a:buNone/>
            </a:pPr>
            <a:r>
              <a:rPr lang="en-GB" sz="4000" dirty="0"/>
              <a:t>Ensuring representation from patients, carers and health and social care professionals - funded by the NIHR </a:t>
            </a:r>
            <a:r>
              <a:rPr lang="en-GB" sz="4000" u="sng" dirty="0">
                <a:hlinkClick r:id="rId4">
                  <a:extLst>
                    <a:ext uri="{A12FA001-AC4F-418D-AE19-62706E023703}">
                      <ahyp:hlinkClr xmlns:ahyp="http://schemas.microsoft.com/office/drawing/2018/hyperlinkcolor" val="tx"/>
                    </a:ext>
                  </a:extLst>
                </a:hlinkClick>
              </a:rPr>
              <a:t>Homepage | NIHR JLA</a:t>
            </a:r>
            <a:endParaRPr lang="en-GB" sz="4000" u="sng" dirty="0"/>
          </a:p>
          <a:p>
            <a:pPr marL="0" indent="0" algn="ctr">
              <a:buClr>
                <a:schemeClr val="dk1"/>
              </a:buClr>
              <a:buSzPct val="100000"/>
              <a:buNone/>
            </a:pPr>
            <a:endParaRPr lang="en-GB" sz="4000" u="sng" dirty="0"/>
          </a:p>
          <a:p>
            <a:pPr marL="0" indent="0" algn="ctr">
              <a:buClr>
                <a:schemeClr val="dk1"/>
              </a:buClr>
              <a:buSzPct val="100000"/>
              <a:buNone/>
            </a:pPr>
            <a:r>
              <a:rPr lang="en-GB" sz="4000" b="1" dirty="0"/>
              <a:t>What are our regional (KSS) research priorities for adolescents/young adults (aged 16-35) in Secondary Mental Health Care?</a:t>
            </a:r>
            <a:endParaRPr sz="4000" dirty="0"/>
          </a:p>
          <a:p>
            <a:pPr marL="0" indent="0" algn="ctr">
              <a:buClr>
                <a:schemeClr val="dk1"/>
              </a:buClr>
              <a:buSzPct val="100000"/>
              <a:buNone/>
            </a:pPr>
            <a:endParaRPr sz="4400" dirty="0"/>
          </a:p>
          <a:p>
            <a:pPr marL="0" indent="0" algn="ctr">
              <a:buClr>
                <a:schemeClr val="dk1"/>
              </a:buClr>
              <a:buSzPct val="100000"/>
              <a:buNone/>
            </a:pPr>
            <a:endParaRPr sz="4000" dirty="0">
              <a:latin typeface="Arial"/>
              <a:ea typeface="Arial"/>
              <a:cs typeface="Arial"/>
              <a:sym typeface="Arial"/>
            </a:endParaRPr>
          </a:p>
          <a:p>
            <a:pPr marL="0" indent="0" algn="ctr">
              <a:buClr>
                <a:schemeClr val="dk1"/>
              </a:buClr>
              <a:buSzPct val="100000"/>
              <a:buNone/>
            </a:pPr>
            <a:endParaRPr sz="4400" dirty="0"/>
          </a:p>
        </p:txBody>
      </p:sp>
      <p:pic>
        <p:nvPicPr>
          <p:cNvPr id="10" name="Google Shape;233;p3">
            <a:extLst>
              <a:ext uri="{FF2B5EF4-FFF2-40B4-BE49-F238E27FC236}">
                <a16:creationId xmlns:a16="http://schemas.microsoft.com/office/drawing/2014/main" id="{798673FB-CC18-23D1-3F29-9252BF78B7AE}"/>
              </a:ext>
            </a:extLst>
          </p:cNvPr>
          <p:cNvPicPr preferRelativeResize="0"/>
          <p:nvPr/>
        </p:nvPicPr>
        <p:blipFill rotWithShape="1">
          <a:blip r:embed="rId5">
            <a:alphaModFix/>
          </a:blip>
          <a:srcRect/>
          <a:stretch/>
        </p:blipFill>
        <p:spPr>
          <a:xfrm>
            <a:off x="14782955" y="6809686"/>
            <a:ext cx="7342014" cy="4840041"/>
          </a:xfrm>
          <a:prstGeom prst="rect">
            <a:avLst/>
          </a:prstGeom>
          <a:noFill/>
          <a:ln>
            <a:noFill/>
          </a:ln>
        </p:spPr>
      </p:pic>
    </p:spTree>
    <p:extLst>
      <p:ext uri="{BB962C8B-B14F-4D97-AF65-F5344CB8AC3E}">
        <p14:creationId xmlns:p14="http://schemas.microsoft.com/office/powerpoint/2010/main" val="1011551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763004A8-6062-ED75-C7E2-0A4F112BA9C5}"/>
            </a:ext>
          </a:extLst>
        </p:cNvPr>
        <p:cNvGrpSpPr/>
        <p:nvPr/>
      </p:nvGrpSpPr>
      <p:grpSpPr>
        <a:xfrm>
          <a:off x="0" y="0"/>
          <a:ext cx="0" cy="0"/>
          <a:chOff x="0" y="0"/>
          <a:chExt cx="0" cy="0"/>
        </a:xfrm>
      </p:grpSpPr>
      <p:sp>
        <p:nvSpPr>
          <p:cNvPr id="4" name="Google Shape;178;p2">
            <a:extLst>
              <a:ext uri="{FF2B5EF4-FFF2-40B4-BE49-F238E27FC236}">
                <a16:creationId xmlns:a16="http://schemas.microsoft.com/office/drawing/2014/main" id="{902D31A5-B678-AE5B-B3F0-3018D436097C}"/>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8" name="Google Shape;180;p2">
            <a:extLst>
              <a:ext uri="{FF2B5EF4-FFF2-40B4-BE49-F238E27FC236}">
                <a16:creationId xmlns:a16="http://schemas.microsoft.com/office/drawing/2014/main" id="{47A5879B-830A-2D33-3ECB-71A6D6838086}"/>
              </a:ext>
            </a:extLst>
          </p:cNvPr>
          <p:cNvPicPr preferRelativeResize="0"/>
          <p:nvPr/>
        </p:nvPicPr>
        <p:blipFill rotWithShape="1">
          <a:blip r:embed="rId3">
            <a:alphaModFix/>
          </a:blip>
          <a:srcRect/>
          <a:stretch/>
        </p:blipFill>
        <p:spPr>
          <a:xfrm>
            <a:off x="15933828" y="3221461"/>
            <a:ext cx="5972483" cy="2610379"/>
          </a:xfrm>
          <a:prstGeom prst="rect">
            <a:avLst/>
          </a:prstGeom>
          <a:noFill/>
          <a:ln>
            <a:noFill/>
          </a:ln>
        </p:spPr>
      </p:pic>
      <p:sp>
        <p:nvSpPr>
          <p:cNvPr id="179" name="Google Shape;179;p2">
            <a:extLst>
              <a:ext uri="{FF2B5EF4-FFF2-40B4-BE49-F238E27FC236}">
                <a16:creationId xmlns:a16="http://schemas.microsoft.com/office/drawing/2014/main" id="{31D208A7-FBAC-2A3D-F19A-B3E2A33B1E70}"/>
              </a:ext>
            </a:extLst>
          </p:cNvPr>
          <p:cNvSpPr txBox="1">
            <a:spLocks noGrp="1"/>
          </p:cNvSpPr>
          <p:nvPr>
            <p:ph type="body" idx="1"/>
          </p:nvPr>
        </p:nvSpPr>
        <p:spPr>
          <a:xfrm>
            <a:off x="1310213" y="3441036"/>
            <a:ext cx="11819633" cy="8324243"/>
          </a:xfrm>
          <a:prstGeom prst="rect">
            <a:avLst/>
          </a:prstGeom>
          <a:noFill/>
          <a:ln>
            <a:noFill/>
          </a:ln>
        </p:spPr>
        <p:txBody>
          <a:bodyPr spcFirstLastPara="1" vert="horz" wrap="square" lIns="137138" tIns="68550" rIns="137138" bIns="68550" rtlCol="0" anchor="t" anchorCtr="0">
            <a:normAutofit/>
          </a:bodyPr>
          <a:lstStyle/>
          <a:p>
            <a:pPr lvl="1" indent="-457200">
              <a:lnSpc>
                <a:spcPct val="90000"/>
              </a:lnSpc>
              <a:spcBef>
                <a:spcPts val="0"/>
              </a:spcBef>
              <a:buClr>
                <a:schemeClr val="dk1"/>
              </a:buClr>
              <a:buSzPts val="2800"/>
              <a:buFont typeface="Arial"/>
              <a:buChar char="•"/>
            </a:pPr>
            <a:r>
              <a:rPr lang="en-GB" sz="4400" dirty="0"/>
              <a:t>There is a mismatch between what patients and health professionals want to see researched and the research that is funded and completed (Crowe et al., 2015).</a:t>
            </a:r>
          </a:p>
          <a:p>
            <a:pPr lvl="1" indent="-457200">
              <a:lnSpc>
                <a:spcPct val="90000"/>
              </a:lnSpc>
              <a:spcBef>
                <a:spcPts val="0"/>
              </a:spcBef>
              <a:buClr>
                <a:schemeClr val="dk1"/>
              </a:buClr>
              <a:buSzPts val="2800"/>
              <a:buFont typeface="Arial"/>
              <a:buChar char="•"/>
            </a:pPr>
            <a:endParaRPr lang="en-GB" sz="4400" dirty="0"/>
          </a:p>
          <a:p>
            <a:pPr lvl="1" indent="-457200">
              <a:lnSpc>
                <a:spcPct val="90000"/>
              </a:lnSpc>
              <a:spcBef>
                <a:spcPts val="0"/>
              </a:spcBef>
              <a:buClr>
                <a:schemeClr val="dk1"/>
              </a:buClr>
              <a:buSzPts val="2800"/>
              <a:buFont typeface="Arial"/>
              <a:buChar char="•"/>
            </a:pPr>
            <a:r>
              <a:rPr lang="en-GB" sz="4400" dirty="0"/>
              <a:t>The JLA was created to address this mismatch. </a:t>
            </a:r>
          </a:p>
          <a:p>
            <a:pPr lvl="1" indent="-457200">
              <a:lnSpc>
                <a:spcPct val="90000"/>
              </a:lnSpc>
              <a:spcBef>
                <a:spcPts val="0"/>
              </a:spcBef>
              <a:buClr>
                <a:schemeClr val="dk1"/>
              </a:buClr>
              <a:buSzPts val="2800"/>
              <a:buFont typeface="Arial"/>
              <a:buChar char="•"/>
            </a:pPr>
            <a:endParaRPr lang="en-GB" sz="4400" dirty="0"/>
          </a:p>
          <a:p>
            <a:pPr lvl="1" indent="-457200">
              <a:lnSpc>
                <a:spcPct val="90000"/>
              </a:lnSpc>
              <a:spcBef>
                <a:spcPts val="0"/>
              </a:spcBef>
              <a:buClr>
                <a:schemeClr val="dk1"/>
              </a:buClr>
              <a:buSzPts val="2800"/>
              <a:buFont typeface="Arial"/>
              <a:buChar char="•"/>
            </a:pPr>
            <a:r>
              <a:rPr lang="en-GB" sz="4400" dirty="0"/>
              <a:t>The PSPs give equal voice on the research agenda to people who haven’t usually had a say in what research is done.</a:t>
            </a:r>
            <a:endParaRPr sz="54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6000" dirty="0"/>
          </a:p>
          <a:p>
            <a:pPr marL="0" indent="0" algn="ctr">
              <a:buClr>
                <a:schemeClr val="dk1"/>
              </a:buClr>
              <a:buSzPct val="100000"/>
              <a:buNone/>
            </a:pPr>
            <a:endParaRPr sz="5400" dirty="0">
              <a:latin typeface="Arial"/>
              <a:ea typeface="Arial"/>
              <a:cs typeface="Arial"/>
              <a:sym typeface="Arial"/>
            </a:endParaRPr>
          </a:p>
          <a:p>
            <a:pPr marL="0" indent="0" algn="ctr">
              <a:buClr>
                <a:schemeClr val="dk1"/>
              </a:buClr>
              <a:buSzPct val="100000"/>
              <a:buNone/>
            </a:pPr>
            <a:endParaRPr sz="6000" dirty="0"/>
          </a:p>
        </p:txBody>
      </p:sp>
      <p:sp>
        <p:nvSpPr>
          <p:cNvPr id="10" name="Google Shape;231;p26">
            <a:extLst>
              <a:ext uri="{FF2B5EF4-FFF2-40B4-BE49-F238E27FC236}">
                <a16:creationId xmlns:a16="http://schemas.microsoft.com/office/drawing/2014/main" id="{57E01584-D81E-8777-C883-AAEEAAD22E50}"/>
              </a:ext>
            </a:extLst>
          </p:cNvPr>
          <p:cNvSpPr txBox="1">
            <a:spLocks noGrp="1"/>
          </p:cNvSpPr>
          <p:nvPr>
            <p:ph type="title"/>
          </p:nvPr>
        </p:nvSpPr>
        <p:spPr>
          <a:xfrm>
            <a:off x="1310213" y="855786"/>
            <a:ext cx="21639300" cy="1013100"/>
          </a:xfrm>
          <a:prstGeom prst="rect">
            <a:avLst/>
          </a:prstGeom>
        </p:spPr>
        <p:txBody>
          <a:bodyPr spcFirstLastPara="1" wrap="square" lIns="0" tIns="0" rIns="0" bIns="0" anchor="t" anchorCtr="0">
            <a:noAutofit/>
          </a:bodyPr>
          <a:lstStyle/>
          <a:p>
            <a:r>
              <a:rPr lang="en-GB" sz="6000" dirty="0"/>
              <a:t>Why do we need JLA PSPs?</a:t>
            </a:r>
          </a:p>
        </p:txBody>
      </p:sp>
      <p:pic>
        <p:nvPicPr>
          <p:cNvPr id="3" name="Google Shape;236;p3" descr="A screen shot of a group of people posing for a photo&#10;&#10;Description automatically generated">
            <a:extLst>
              <a:ext uri="{FF2B5EF4-FFF2-40B4-BE49-F238E27FC236}">
                <a16:creationId xmlns:a16="http://schemas.microsoft.com/office/drawing/2014/main" id="{1AA79D50-3BD2-FB69-256E-A59039CEBA28}"/>
              </a:ext>
            </a:extLst>
          </p:cNvPr>
          <p:cNvPicPr preferRelativeResize="0"/>
          <p:nvPr/>
        </p:nvPicPr>
        <p:blipFill rotWithShape="1">
          <a:blip r:embed="rId4">
            <a:alphaModFix/>
          </a:blip>
          <a:srcRect t="5928"/>
          <a:stretch>
            <a:fillRect/>
          </a:stretch>
        </p:blipFill>
        <p:spPr>
          <a:xfrm>
            <a:off x="14890628" y="6340388"/>
            <a:ext cx="8058885" cy="4955591"/>
          </a:xfrm>
          <a:prstGeom prst="rect">
            <a:avLst/>
          </a:prstGeom>
          <a:noFill/>
          <a:ln>
            <a:noFill/>
          </a:ln>
        </p:spPr>
      </p:pic>
    </p:spTree>
    <p:extLst>
      <p:ext uri="{BB962C8B-B14F-4D97-AF65-F5344CB8AC3E}">
        <p14:creationId xmlns:p14="http://schemas.microsoft.com/office/powerpoint/2010/main" val="1386398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B0636550-363E-B0BB-1238-4A29554C1961}"/>
            </a:ext>
          </a:extLst>
        </p:cNvPr>
        <p:cNvGrpSpPr/>
        <p:nvPr/>
      </p:nvGrpSpPr>
      <p:grpSpPr>
        <a:xfrm>
          <a:off x="0" y="0"/>
          <a:ext cx="0" cy="0"/>
          <a:chOff x="0" y="0"/>
          <a:chExt cx="0" cy="0"/>
        </a:xfrm>
      </p:grpSpPr>
      <p:sp>
        <p:nvSpPr>
          <p:cNvPr id="4" name="Google Shape;178;p2">
            <a:extLst>
              <a:ext uri="{FF2B5EF4-FFF2-40B4-BE49-F238E27FC236}">
                <a16:creationId xmlns:a16="http://schemas.microsoft.com/office/drawing/2014/main" id="{1D8E4937-DC7E-7FFD-13C5-5591D5C7133D}"/>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8" name="Google Shape;180;p2">
            <a:extLst>
              <a:ext uri="{FF2B5EF4-FFF2-40B4-BE49-F238E27FC236}">
                <a16:creationId xmlns:a16="http://schemas.microsoft.com/office/drawing/2014/main" id="{B669ED13-95DB-1E6C-2F54-3097C7A93694}"/>
              </a:ext>
            </a:extLst>
          </p:cNvPr>
          <p:cNvPicPr preferRelativeResize="0"/>
          <p:nvPr/>
        </p:nvPicPr>
        <p:blipFill rotWithShape="1">
          <a:blip r:embed="rId3">
            <a:alphaModFix/>
          </a:blip>
          <a:srcRect/>
          <a:stretch/>
        </p:blipFill>
        <p:spPr>
          <a:xfrm>
            <a:off x="15018077" y="3221461"/>
            <a:ext cx="5972483" cy="2610379"/>
          </a:xfrm>
          <a:prstGeom prst="rect">
            <a:avLst/>
          </a:prstGeom>
          <a:noFill/>
          <a:ln>
            <a:noFill/>
          </a:ln>
        </p:spPr>
      </p:pic>
      <p:sp>
        <p:nvSpPr>
          <p:cNvPr id="179" name="Google Shape;179;p2">
            <a:extLst>
              <a:ext uri="{FF2B5EF4-FFF2-40B4-BE49-F238E27FC236}">
                <a16:creationId xmlns:a16="http://schemas.microsoft.com/office/drawing/2014/main" id="{82DD8FE1-2496-7D85-2BF1-E22D90E4F4A0}"/>
              </a:ext>
            </a:extLst>
          </p:cNvPr>
          <p:cNvSpPr txBox="1">
            <a:spLocks noGrp="1"/>
          </p:cNvSpPr>
          <p:nvPr>
            <p:ph type="body" idx="1"/>
          </p:nvPr>
        </p:nvSpPr>
        <p:spPr>
          <a:xfrm>
            <a:off x="1310213" y="3745836"/>
            <a:ext cx="11332485" cy="8324243"/>
          </a:xfrm>
          <a:prstGeom prst="rect">
            <a:avLst/>
          </a:prstGeom>
          <a:noFill/>
          <a:ln>
            <a:noFill/>
          </a:ln>
        </p:spPr>
        <p:txBody>
          <a:bodyPr spcFirstLastPara="1" vert="horz" wrap="square" lIns="137138" tIns="68550" rIns="137138" bIns="68550" rtlCol="0" anchor="t" anchorCtr="0">
            <a:normAutofit lnSpcReduction="10000"/>
          </a:bodyPr>
          <a:lstStyle/>
          <a:p>
            <a:pPr lvl="1" indent="-457200">
              <a:lnSpc>
                <a:spcPct val="90000"/>
              </a:lnSpc>
              <a:spcBef>
                <a:spcPts val="0"/>
              </a:spcBef>
              <a:buClr>
                <a:schemeClr val="dk1"/>
              </a:buClr>
              <a:buSzPts val="2800"/>
              <a:buFont typeface="Arial"/>
              <a:buChar char="•"/>
            </a:pPr>
            <a:r>
              <a:rPr lang="en-GB" sz="4400" dirty="0">
                <a:latin typeface="Lato"/>
                <a:ea typeface="Lato"/>
                <a:cs typeface="Lato"/>
                <a:sym typeface="Lato"/>
              </a:rPr>
              <a:t>Patients, carers, and health and social care professionals working as equals </a:t>
            </a:r>
            <a:endParaRPr lang="en-GB" sz="4800" dirty="0"/>
          </a:p>
          <a:p>
            <a:pPr marL="457200" lvl="1" indent="0">
              <a:lnSpc>
                <a:spcPct val="90000"/>
              </a:lnSpc>
              <a:spcBef>
                <a:spcPts val="500"/>
              </a:spcBef>
              <a:buClr>
                <a:schemeClr val="dk1"/>
              </a:buClr>
              <a:buSzPts val="2800"/>
              <a:buNone/>
            </a:pPr>
            <a:endParaRPr lang="en-GB" sz="4400" dirty="0">
              <a:latin typeface="Lato"/>
              <a:ea typeface="Lato"/>
              <a:cs typeface="Lato"/>
              <a:sym typeface="Lato"/>
            </a:endParaRPr>
          </a:p>
          <a:p>
            <a:pPr lvl="1" indent="-457200">
              <a:lnSpc>
                <a:spcPct val="90000"/>
              </a:lnSpc>
              <a:spcBef>
                <a:spcPts val="500"/>
              </a:spcBef>
              <a:buClr>
                <a:schemeClr val="dk1"/>
              </a:buClr>
              <a:buSzPts val="2800"/>
              <a:buFont typeface="Arial"/>
              <a:buChar char="•"/>
            </a:pPr>
            <a:r>
              <a:rPr lang="en-GB" sz="4400" dirty="0">
                <a:latin typeface="Lato"/>
                <a:ea typeface="Lato"/>
                <a:cs typeface="Lato"/>
                <a:sym typeface="Lato"/>
              </a:rPr>
              <a:t>Focusing on a single condition or area of health and social care </a:t>
            </a:r>
            <a:endParaRPr lang="en-GB" sz="4800" dirty="0"/>
          </a:p>
          <a:p>
            <a:pPr marL="457200" lvl="1" indent="0">
              <a:lnSpc>
                <a:spcPct val="90000"/>
              </a:lnSpc>
              <a:spcBef>
                <a:spcPts val="500"/>
              </a:spcBef>
              <a:buClr>
                <a:schemeClr val="dk1"/>
              </a:buClr>
              <a:buSzPts val="2800"/>
              <a:buNone/>
            </a:pPr>
            <a:endParaRPr lang="en-GB" sz="4400" dirty="0">
              <a:latin typeface="Lato"/>
              <a:ea typeface="Lato"/>
              <a:cs typeface="Lato"/>
              <a:sym typeface="Lato"/>
            </a:endParaRPr>
          </a:p>
          <a:p>
            <a:pPr lvl="1" indent="-457200">
              <a:lnSpc>
                <a:spcPct val="90000"/>
              </a:lnSpc>
              <a:spcBef>
                <a:spcPts val="500"/>
              </a:spcBef>
              <a:buClr>
                <a:schemeClr val="dk1"/>
              </a:buClr>
              <a:buSzPts val="2800"/>
              <a:buFont typeface="Arial"/>
              <a:buChar char="•"/>
            </a:pPr>
            <a:r>
              <a:rPr lang="en-GB" sz="4400" dirty="0">
                <a:latin typeface="Lato"/>
                <a:ea typeface="Lato"/>
                <a:cs typeface="Lato"/>
                <a:sym typeface="Lato"/>
              </a:rPr>
              <a:t>Identifying unanswered questions (evidence uncertainties)</a:t>
            </a:r>
            <a:endParaRPr lang="en-GB" sz="4800" dirty="0"/>
          </a:p>
          <a:p>
            <a:pPr marL="457200" lvl="1" indent="0">
              <a:lnSpc>
                <a:spcPct val="90000"/>
              </a:lnSpc>
              <a:spcBef>
                <a:spcPts val="500"/>
              </a:spcBef>
              <a:buClr>
                <a:schemeClr val="dk1"/>
              </a:buClr>
              <a:buSzPts val="2800"/>
              <a:buNone/>
            </a:pPr>
            <a:endParaRPr lang="en-GB" sz="4400" dirty="0">
              <a:latin typeface="Lato"/>
              <a:ea typeface="Lato"/>
              <a:cs typeface="Lato"/>
              <a:sym typeface="Lato"/>
            </a:endParaRPr>
          </a:p>
          <a:p>
            <a:pPr lvl="1" indent="-457200">
              <a:lnSpc>
                <a:spcPct val="90000"/>
              </a:lnSpc>
              <a:spcBef>
                <a:spcPts val="500"/>
              </a:spcBef>
              <a:buClr>
                <a:schemeClr val="dk1"/>
              </a:buClr>
              <a:buSzPts val="2800"/>
              <a:buFont typeface="Arial"/>
              <a:buChar char="•"/>
            </a:pPr>
            <a:r>
              <a:rPr lang="en-GB" sz="4400" dirty="0">
                <a:latin typeface="Lato"/>
                <a:ea typeface="Lato"/>
                <a:cs typeface="Lato"/>
                <a:sym typeface="Lato"/>
              </a:rPr>
              <a:t>Prioritising the most important into a Top 10</a:t>
            </a:r>
            <a:endParaRPr lang="en-GB" sz="4800" dirty="0"/>
          </a:p>
          <a:p>
            <a:pPr marL="457200" lvl="1" indent="0">
              <a:lnSpc>
                <a:spcPct val="90000"/>
              </a:lnSpc>
              <a:spcBef>
                <a:spcPts val="500"/>
              </a:spcBef>
              <a:buClr>
                <a:schemeClr val="dk1"/>
              </a:buClr>
              <a:buSzPts val="2800"/>
              <a:buNone/>
            </a:pPr>
            <a:endParaRPr lang="en-GB" sz="4400" dirty="0">
              <a:latin typeface="Lato"/>
              <a:ea typeface="Lato"/>
              <a:cs typeface="Lato"/>
              <a:sym typeface="Lato"/>
            </a:endParaRPr>
          </a:p>
          <a:p>
            <a:pPr lvl="1" indent="-457200">
              <a:lnSpc>
                <a:spcPct val="90000"/>
              </a:lnSpc>
              <a:spcBef>
                <a:spcPts val="500"/>
              </a:spcBef>
              <a:buClr>
                <a:schemeClr val="dk1"/>
              </a:buClr>
              <a:buSzPts val="2800"/>
              <a:buFont typeface="Arial"/>
              <a:buChar char="•"/>
            </a:pPr>
            <a:r>
              <a:rPr lang="en-GB" sz="4400" dirty="0">
                <a:latin typeface="Lato"/>
                <a:ea typeface="Lato"/>
                <a:cs typeface="Lato"/>
                <a:sym typeface="Lato"/>
              </a:rPr>
              <a:t>Promoting the Top 10 to researchers and funders</a:t>
            </a:r>
            <a:endParaRPr lang="en-GB" sz="48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6000" dirty="0"/>
          </a:p>
          <a:p>
            <a:pPr marL="0" indent="0" algn="ctr">
              <a:buClr>
                <a:schemeClr val="dk1"/>
              </a:buClr>
              <a:buSzPct val="100000"/>
              <a:buNone/>
            </a:pPr>
            <a:endParaRPr sz="5400" dirty="0">
              <a:latin typeface="Arial"/>
              <a:ea typeface="Arial"/>
              <a:cs typeface="Arial"/>
              <a:sym typeface="Arial"/>
            </a:endParaRPr>
          </a:p>
          <a:p>
            <a:pPr marL="0" indent="0" algn="ctr">
              <a:buClr>
                <a:schemeClr val="dk1"/>
              </a:buClr>
              <a:buSzPct val="100000"/>
              <a:buNone/>
            </a:pPr>
            <a:endParaRPr sz="6000" dirty="0"/>
          </a:p>
        </p:txBody>
      </p:sp>
      <p:pic>
        <p:nvPicPr>
          <p:cNvPr id="2" name="Google Shape;326;p7">
            <a:extLst>
              <a:ext uri="{FF2B5EF4-FFF2-40B4-BE49-F238E27FC236}">
                <a16:creationId xmlns:a16="http://schemas.microsoft.com/office/drawing/2014/main" id="{3DCB15B8-C44B-8C38-AAF7-5729689FA9FB}"/>
              </a:ext>
            </a:extLst>
          </p:cNvPr>
          <p:cNvPicPr preferRelativeResize="0">
            <a:picLocks/>
          </p:cNvPicPr>
          <p:nvPr/>
        </p:nvPicPr>
        <p:blipFill rotWithShape="1">
          <a:blip r:embed="rId4">
            <a:alphaModFix/>
          </a:blip>
          <a:srcRect/>
          <a:stretch/>
        </p:blipFill>
        <p:spPr>
          <a:xfrm>
            <a:off x="14719610" y="6293261"/>
            <a:ext cx="7008363" cy="4681525"/>
          </a:xfrm>
          <a:prstGeom prst="rect">
            <a:avLst/>
          </a:prstGeom>
          <a:noFill/>
          <a:ln>
            <a:noFill/>
          </a:ln>
        </p:spPr>
      </p:pic>
      <p:sp>
        <p:nvSpPr>
          <p:cNvPr id="10" name="Google Shape;231;p26">
            <a:extLst>
              <a:ext uri="{FF2B5EF4-FFF2-40B4-BE49-F238E27FC236}">
                <a16:creationId xmlns:a16="http://schemas.microsoft.com/office/drawing/2014/main" id="{3D10AD4C-D551-5D8D-D9FB-C488A01DE5AA}"/>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James Lind Alliance Priority Setting Partnerships</a:t>
            </a:r>
          </a:p>
        </p:txBody>
      </p:sp>
    </p:spTree>
    <p:extLst>
      <p:ext uri="{BB962C8B-B14F-4D97-AF65-F5344CB8AC3E}">
        <p14:creationId xmlns:p14="http://schemas.microsoft.com/office/powerpoint/2010/main" val="2263631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C9D6E5E1-0D40-EF6C-5172-91AFE2BB66C4}"/>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26FF86E5-E63E-2147-F016-9DB407D0C1BF}"/>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205FE963-E5F5-5E2B-C060-B5307FB33DBB}"/>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0EE1DB97-7836-5C82-B6B0-CC26EA27A273}"/>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E0BE87A6-8BF5-DEC7-BEC5-C7F9163EC8A7}"/>
              </a:ext>
            </a:extLst>
          </p:cNvPr>
          <p:cNvSpPr/>
          <p:nvPr/>
        </p:nvSpPr>
        <p:spPr>
          <a:xfrm>
            <a:off x="1644494" y="5640928"/>
            <a:ext cx="3821463" cy="6175933"/>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4BE6FD33-9659-15F8-9D93-F02D29B56C83}"/>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ECFE10D9-3031-0A09-A5FE-7D3C7AE47C1A}"/>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E54027A8-4E59-D182-835C-A00220E8F1F5}"/>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F8537BC7-ACDF-CA70-1456-BEB3EE1E376F}"/>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9D0DED60-6B15-1082-8951-E3D0805D1DE5}"/>
              </a:ext>
            </a:extLst>
          </p:cNvPr>
          <p:cNvSpPr/>
          <p:nvPr/>
        </p:nvSpPr>
        <p:spPr>
          <a:xfrm>
            <a:off x="5691251" y="5640929"/>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0D11CF05-178C-0A3A-0CE1-5F56DF4F5BAE}"/>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4AA9AC1D-0688-0A7F-4FCF-783D1CAA03D5}"/>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8FBDBDCC-0114-412C-0831-A46AF56F4228}"/>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5450CF98-8D49-95EF-D1D6-66420DEA3AD4}"/>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D3C22608-9A83-B1CC-BE51-D7785AB1A86A}"/>
              </a:ext>
            </a:extLst>
          </p:cNvPr>
          <p:cNvSpPr/>
          <p:nvPr/>
        </p:nvSpPr>
        <p:spPr>
          <a:xfrm>
            <a:off x="9738010"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4C5A018D-0CF4-EE55-7CAD-EC8E13966BCB}"/>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E12CB2B9-B3F9-31DB-D845-144DB77B782F}"/>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940D48FF-3142-FBD7-CA2E-75E91A356578}"/>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C713F469-955E-B9D8-70E4-80EF42B59ABF}"/>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D611E27A-4A23-6CDE-B228-F9B8FA72DDF2}"/>
              </a:ext>
            </a:extLst>
          </p:cNvPr>
          <p:cNvSpPr/>
          <p:nvPr/>
        </p:nvSpPr>
        <p:spPr>
          <a:xfrm>
            <a:off x="13784769"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9EFAE9D7-4C20-BEC5-A122-750961BBA592}"/>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E1E565F8-1868-A9D3-7ED9-553657AA1860}"/>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36460B42-E998-F4B8-EF8B-30AE93A375DD}"/>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85DE8209-AC51-DF7B-3689-D16A08755183}"/>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852D44D9-DD81-F385-2529-BEF249CC6783}"/>
              </a:ext>
            </a:extLst>
          </p:cNvPr>
          <p:cNvSpPr/>
          <p:nvPr/>
        </p:nvSpPr>
        <p:spPr>
          <a:xfrm>
            <a:off x="17831528"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8EFD1A77-DC80-897B-48AE-C35B9886847C}"/>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0BCCA616-35BE-234B-E1F8-13D06B2259A2}"/>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338598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80E1CE6C-84EE-C345-8DCF-57B44C1563A3}"/>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96B6EDDE-EBD2-1BAA-22D0-25F9832F0EB5}"/>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B680BC21-3738-8703-FBDF-BF1AC76E5236}"/>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A1FC3A90-A92F-0233-672D-15F57398DA3E}"/>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86A2CFB7-3BAC-23D9-F06B-04E6ECFF2F93}"/>
              </a:ext>
            </a:extLst>
          </p:cNvPr>
          <p:cNvSpPr/>
          <p:nvPr/>
        </p:nvSpPr>
        <p:spPr>
          <a:xfrm>
            <a:off x="1644494" y="5640928"/>
            <a:ext cx="3821463" cy="6175933"/>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A2FFAA41-1EC0-0D38-B720-4350D4ACE553}"/>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280AC82A-35CE-ABF4-F7D1-1156FBE0BF7A}"/>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F046AF3E-3C1D-1311-868C-071AEECBF6A5}"/>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35333AE9-E447-1EF5-DFCB-6B2087C13A85}"/>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0EB26AFD-6A49-FB09-3CAD-B3CA0AC5C9A2}"/>
              </a:ext>
            </a:extLst>
          </p:cNvPr>
          <p:cNvSpPr/>
          <p:nvPr/>
        </p:nvSpPr>
        <p:spPr>
          <a:xfrm>
            <a:off x="5691251" y="5640929"/>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C74B4BFD-3B37-C6E7-9E90-7140DA622E11}"/>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1F5F3C7E-3D56-5505-6021-751D88D9B049}"/>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A07C25D5-5963-F070-53BA-1033D34B17E5}"/>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624C2E1E-FA1A-C83C-977F-B51AE60C13AF}"/>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FCE64DB3-C1E7-7B28-28C8-E1AAAAA220C1}"/>
              </a:ext>
            </a:extLst>
          </p:cNvPr>
          <p:cNvSpPr/>
          <p:nvPr/>
        </p:nvSpPr>
        <p:spPr>
          <a:xfrm>
            <a:off x="9738010"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C2848A0F-6A80-92DD-C5DA-A99D251DE199}"/>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7FD92A02-94FE-E34B-2BD9-1EE3B448533A}"/>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676D9240-0BCF-D43F-8D8C-EEBD7AB9F420}"/>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AB1E9EB1-BD48-080B-42AB-C33EC1EFE12B}"/>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8DDEB478-F91B-E04A-6E8F-8A7BCCC41571}"/>
              </a:ext>
            </a:extLst>
          </p:cNvPr>
          <p:cNvSpPr/>
          <p:nvPr/>
        </p:nvSpPr>
        <p:spPr>
          <a:xfrm>
            <a:off x="13784769"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E781EB8B-80E8-68B5-3A75-2C56A3F9EBB7}"/>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6041C8C2-DBAC-44E1-AF1C-076756C84C73}"/>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560FD74F-E8B7-0678-3927-30A4F0263539}"/>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1FADCBDF-4489-EDA7-A707-F6643D26089C}"/>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A752CE86-CB84-7253-275B-AF2E86721525}"/>
              </a:ext>
            </a:extLst>
          </p:cNvPr>
          <p:cNvSpPr/>
          <p:nvPr/>
        </p:nvSpPr>
        <p:spPr>
          <a:xfrm>
            <a:off x="17831528"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C12F7FF6-3344-5EB4-A01E-9D42A2DD0429}"/>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599CC7E8-9022-D231-D91D-A14E8F4F61C2}"/>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3704403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46A15E57-C96E-316B-EAB4-3822955652F2}"/>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97ADDB68-E52D-8EFB-2121-0B9CC6C8ECAE}"/>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Steering Group</a:t>
            </a:r>
          </a:p>
        </p:txBody>
      </p:sp>
      <p:sp>
        <p:nvSpPr>
          <p:cNvPr id="4" name="Google Shape;178;p2">
            <a:extLst>
              <a:ext uri="{FF2B5EF4-FFF2-40B4-BE49-F238E27FC236}">
                <a16:creationId xmlns:a16="http://schemas.microsoft.com/office/drawing/2014/main" id="{4957C07D-C25E-8C36-6FAB-84B85A24BEC4}"/>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33" name="Google Shape;180;p2">
            <a:extLst>
              <a:ext uri="{FF2B5EF4-FFF2-40B4-BE49-F238E27FC236}">
                <a16:creationId xmlns:a16="http://schemas.microsoft.com/office/drawing/2014/main" id="{3669916D-E043-787F-8668-159EE7FC8417}"/>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pic>
        <p:nvPicPr>
          <p:cNvPr id="6" name="Google Shape;501;p18">
            <a:extLst>
              <a:ext uri="{FF2B5EF4-FFF2-40B4-BE49-F238E27FC236}">
                <a16:creationId xmlns:a16="http://schemas.microsoft.com/office/drawing/2014/main" id="{00DEB839-C4DA-D88D-A59E-7A76B19CF9EE}"/>
              </a:ext>
            </a:extLst>
          </p:cNvPr>
          <p:cNvPicPr preferRelativeResize="0"/>
          <p:nvPr/>
        </p:nvPicPr>
        <p:blipFill rotWithShape="1">
          <a:blip r:embed="rId4">
            <a:alphaModFix/>
          </a:blip>
          <a:srcRect l="8479" r="6983" b="16667"/>
          <a:stretch/>
        </p:blipFill>
        <p:spPr>
          <a:xfrm>
            <a:off x="12847961" y="6005832"/>
            <a:ext cx="8877944" cy="4840043"/>
          </a:xfrm>
          <a:prstGeom prst="rect">
            <a:avLst/>
          </a:prstGeom>
          <a:noFill/>
          <a:ln>
            <a:noFill/>
          </a:ln>
        </p:spPr>
      </p:pic>
      <p:sp>
        <p:nvSpPr>
          <p:cNvPr id="7" name="Google Shape;179;p2">
            <a:extLst>
              <a:ext uri="{FF2B5EF4-FFF2-40B4-BE49-F238E27FC236}">
                <a16:creationId xmlns:a16="http://schemas.microsoft.com/office/drawing/2014/main" id="{D2151F53-4CE7-13E6-6E6F-0247A084B08C}"/>
              </a:ext>
            </a:extLst>
          </p:cNvPr>
          <p:cNvSpPr txBox="1">
            <a:spLocks noGrp="1"/>
          </p:cNvSpPr>
          <p:nvPr>
            <p:ph type="body" idx="1"/>
          </p:nvPr>
        </p:nvSpPr>
        <p:spPr>
          <a:xfrm>
            <a:off x="1310213" y="3441036"/>
            <a:ext cx="15430341" cy="8324243"/>
          </a:xfrm>
          <a:prstGeom prst="rect">
            <a:avLst/>
          </a:prstGeom>
          <a:noFill/>
          <a:ln>
            <a:noFill/>
          </a:ln>
        </p:spPr>
        <p:txBody>
          <a:bodyPr spcFirstLastPara="1" vert="horz" wrap="square" lIns="137138" tIns="68550" rIns="137138" bIns="68550" rtlCol="0" anchor="t" anchorCtr="0">
            <a:normAutofit fontScale="85000" lnSpcReduction="20000"/>
          </a:bodyPr>
          <a:lstStyle/>
          <a:p>
            <a:pPr marL="571500" indent="-571500">
              <a:buSzPct val="100000"/>
            </a:pPr>
            <a:r>
              <a:rPr lang="en-GB" sz="4400" dirty="0">
                <a:latin typeface="Inclusive Sans" panose="020B0604020202020204" charset="0"/>
                <a:ea typeface="Lato"/>
                <a:cs typeface="Inclusive Sans" panose="020B0604020202020204" charset="0"/>
                <a:sym typeface="Lato"/>
              </a:rPr>
              <a:t>Chaired by the JLA Adviser – a neutral facilitator </a:t>
            </a:r>
          </a:p>
          <a:p>
            <a:pPr marL="571500" indent="-571500">
              <a:buSzPct val="100000"/>
            </a:pPr>
            <a:endParaRPr lang="en-GB" sz="4400" dirty="0">
              <a:latin typeface="Inclusive Sans" panose="020B0604020202020204" charset="0"/>
              <a:ea typeface="Lato"/>
              <a:cs typeface="Inclusive Sans" panose="020B0604020202020204" charset="0"/>
              <a:sym typeface="Lato"/>
            </a:endParaRPr>
          </a:p>
          <a:p>
            <a:pPr marL="571500" indent="-571500">
              <a:buSzPct val="100000"/>
            </a:pPr>
            <a:r>
              <a:rPr lang="en-GB" sz="4400" dirty="0">
                <a:latin typeface="Inclusive Sans" panose="020B0604020202020204" charset="0"/>
                <a:ea typeface="Lato"/>
                <a:cs typeface="Inclusive Sans" panose="020B0604020202020204" charset="0"/>
                <a:sym typeface="Lato"/>
              </a:rPr>
              <a:t>Made up of patient/service user, carer and health and social care professional representatives </a:t>
            </a:r>
          </a:p>
          <a:p>
            <a:pPr marL="0" indent="0">
              <a:buSzPct val="100000"/>
              <a:buNone/>
            </a:pPr>
            <a:endParaRPr lang="en-GB" sz="4400" dirty="0">
              <a:latin typeface="Inclusive Sans" panose="020B0604020202020204" charset="0"/>
              <a:ea typeface="Lato"/>
              <a:cs typeface="Inclusive Sans" panose="020B0604020202020204" charset="0"/>
            </a:endParaRPr>
          </a:p>
          <a:p>
            <a:pPr marL="571500" indent="-571500">
              <a:buSzPct val="100000"/>
            </a:pPr>
            <a:r>
              <a:rPr lang="en-GB" sz="4400" dirty="0">
                <a:latin typeface="Inclusive Sans" panose="020B0604020202020204" charset="0"/>
                <a:ea typeface="Lato"/>
                <a:cs typeface="Inclusive Sans" panose="020B0604020202020204" charset="0"/>
                <a:sym typeface="Lato"/>
              </a:rPr>
              <a:t>Resources and expertise</a:t>
            </a:r>
          </a:p>
          <a:p>
            <a:pPr marL="1028700" lvl="1" indent="-571500">
              <a:buSzPct val="100000"/>
            </a:pPr>
            <a:r>
              <a:rPr lang="en-GB" sz="4400" dirty="0">
                <a:latin typeface="Inclusive Sans" panose="020B0604020202020204" charset="0"/>
                <a:ea typeface="Lato"/>
                <a:cs typeface="Inclusive Sans" panose="020B0604020202020204" charset="0"/>
                <a:sym typeface="Lato"/>
              </a:rPr>
              <a:t>Setting and applying the scope</a:t>
            </a:r>
          </a:p>
          <a:p>
            <a:pPr marL="1028700" lvl="1" indent="-571500">
              <a:buSzPct val="100000"/>
            </a:pPr>
            <a:r>
              <a:rPr lang="en-GB" sz="4400" dirty="0">
                <a:latin typeface="Inclusive Sans" panose="020B0604020202020204" charset="0"/>
                <a:ea typeface="Lato"/>
                <a:cs typeface="Inclusive Sans" panose="020B0604020202020204" charset="0"/>
                <a:sym typeface="Lato"/>
              </a:rPr>
              <a:t>Advise on appropriate languages</a:t>
            </a:r>
          </a:p>
          <a:p>
            <a:pPr marL="1028700" lvl="1" indent="-571500">
              <a:buSzPct val="100000"/>
            </a:pPr>
            <a:r>
              <a:rPr lang="en-GB" sz="4400" dirty="0">
                <a:latin typeface="Inclusive Sans" panose="020B0604020202020204" charset="0"/>
                <a:ea typeface="Lato"/>
                <a:cs typeface="Inclusive Sans" panose="020B0604020202020204" charset="0"/>
                <a:sym typeface="Lato"/>
              </a:rPr>
              <a:t>Plan engagement strategies</a:t>
            </a:r>
          </a:p>
          <a:p>
            <a:pPr marL="1028700" lvl="1" indent="-571500">
              <a:buSzPct val="100000"/>
            </a:pPr>
            <a:r>
              <a:rPr lang="en-GB" sz="4400" dirty="0">
                <a:latin typeface="Inclusive Sans" panose="020B0604020202020204" charset="0"/>
                <a:ea typeface="Lato"/>
                <a:cs typeface="Inclusive Sans" panose="020B0604020202020204" charset="0"/>
                <a:sym typeface="Lato"/>
              </a:rPr>
              <a:t>Publicising the project</a:t>
            </a:r>
          </a:p>
          <a:p>
            <a:pPr marL="1028700" lvl="1" indent="-571500">
              <a:buSzPct val="100000"/>
            </a:pPr>
            <a:r>
              <a:rPr lang="en-GB" sz="4400" dirty="0">
                <a:latin typeface="Inclusive Sans" panose="020B0604020202020204" charset="0"/>
                <a:ea typeface="Lato"/>
                <a:cs typeface="Inclusive Sans" panose="020B0604020202020204" charset="0"/>
                <a:sym typeface="Lato"/>
              </a:rPr>
              <a:t>Overseeing the process </a:t>
            </a:r>
          </a:p>
          <a:p>
            <a:pPr marL="1028700" lvl="1" indent="-571500">
              <a:buSzPct val="100000"/>
            </a:pPr>
            <a:r>
              <a:rPr lang="en-GB" sz="4400" dirty="0">
                <a:latin typeface="Inclusive Sans" panose="020B0604020202020204" charset="0"/>
                <a:ea typeface="Lato"/>
                <a:cs typeface="Inclusive Sans" panose="020B0604020202020204" charset="0"/>
                <a:sym typeface="Lato"/>
              </a:rPr>
              <a:t>Responsible for dissemination  </a:t>
            </a:r>
            <a:endParaRPr lang="en-GB" sz="4400" dirty="0">
              <a:latin typeface="Inclusive Sans" panose="020B0604020202020204" charset="0"/>
              <a:cs typeface="Inclusive Sans" panose="020B0604020202020204" charset="0"/>
            </a:endParaRPr>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5400" dirty="0"/>
          </a:p>
          <a:p>
            <a:pPr marL="0" indent="0" algn="ctr">
              <a:buClr>
                <a:schemeClr val="dk1"/>
              </a:buClr>
              <a:buSzPct val="100000"/>
              <a:buNone/>
            </a:pPr>
            <a:endParaRPr sz="6000" dirty="0"/>
          </a:p>
          <a:p>
            <a:pPr marL="0" indent="0" algn="ctr">
              <a:buClr>
                <a:schemeClr val="dk1"/>
              </a:buClr>
              <a:buSzPct val="100000"/>
              <a:buNone/>
            </a:pPr>
            <a:endParaRPr sz="5400" dirty="0">
              <a:latin typeface="Arial"/>
              <a:ea typeface="Arial"/>
              <a:cs typeface="Arial"/>
              <a:sym typeface="Arial"/>
            </a:endParaRPr>
          </a:p>
          <a:p>
            <a:pPr marL="0" indent="0" algn="ctr">
              <a:buClr>
                <a:schemeClr val="dk1"/>
              </a:buClr>
              <a:buSzPct val="100000"/>
              <a:buNone/>
            </a:pPr>
            <a:endParaRPr sz="6000" dirty="0"/>
          </a:p>
        </p:txBody>
      </p:sp>
    </p:spTree>
    <p:extLst>
      <p:ext uri="{BB962C8B-B14F-4D97-AF65-F5344CB8AC3E}">
        <p14:creationId xmlns:p14="http://schemas.microsoft.com/office/powerpoint/2010/main" val="29600623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8FFD9CEC-D3A4-E82A-842A-88DE3D4D03CB}"/>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9A8003E7-ED3E-D0A1-76C6-721AEA0CDB32}"/>
              </a:ext>
            </a:extLst>
          </p:cNvPr>
          <p:cNvSpPr txBox="1">
            <a:spLocks noGrp="1"/>
          </p:cNvSpPr>
          <p:nvPr>
            <p:ph type="title"/>
          </p:nvPr>
        </p:nvSpPr>
        <p:spPr>
          <a:xfrm>
            <a:off x="1015300" y="928086"/>
            <a:ext cx="20648946" cy="1013100"/>
          </a:xfrm>
          <a:prstGeom prst="rect">
            <a:avLst/>
          </a:prstGeom>
        </p:spPr>
        <p:txBody>
          <a:bodyPr spcFirstLastPara="1" wrap="square" lIns="0" tIns="0" rIns="0" bIns="0" anchor="t" anchorCtr="0">
            <a:noAutofit/>
          </a:bodyPr>
          <a:lstStyle/>
          <a:p>
            <a:r>
              <a:rPr lang="en-GB" sz="6000" dirty="0"/>
              <a:t>The KSS Severe Mental Ill-Health PSP Steering Group</a:t>
            </a:r>
          </a:p>
        </p:txBody>
      </p:sp>
      <p:pic>
        <p:nvPicPr>
          <p:cNvPr id="3" name="Picture 2">
            <a:extLst>
              <a:ext uri="{FF2B5EF4-FFF2-40B4-BE49-F238E27FC236}">
                <a16:creationId xmlns:a16="http://schemas.microsoft.com/office/drawing/2014/main" id="{C8DEF997-A6E5-FFFC-19BD-5551D59DAAE2}"/>
              </a:ext>
            </a:extLst>
          </p:cNvPr>
          <p:cNvPicPr>
            <a:picLocks noChangeAspect="1"/>
          </p:cNvPicPr>
          <p:nvPr/>
        </p:nvPicPr>
        <p:blipFill>
          <a:blip r:embed="rId3"/>
          <a:stretch>
            <a:fillRect/>
          </a:stretch>
        </p:blipFill>
        <p:spPr>
          <a:xfrm>
            <a:off x="1005977" y="2925772"/>
            <a:ext cx="11434366" cy="9862142"/>
          </a:xfrm>
          <a:prstGeom prst="rect">
            <a:avLst/>
          </a:prstGeom>
        </p:spPr>
      </p:pic>
      <p:sp>
        <p:nvSpPr>
          <p:cNvPr id="4" name="Google Shape;178;p2">
            <a:extLst>
              <a:ext uri="{FF2B5EF4-FFF2-40B4-BE49-F238E27FC236}">
                <a16:creationId xmlns:a16="http://schemas.microsoft.com/office/drawing/2014/main" id="{216A57F0-E797-AD74-49A2-EB91146EBBFF}"/>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6" name="Google Shape;180;p2">
            <a:extLst>
              <a:ext uri="{FF2B5EF4-FFF2-40B4-BE49-F238E27FC236}">
                <a16:creationId xmlns:a16="http://schemas.microsoft.com/office/drawing/2014/main" id="{7AAECCD5-D25F-8842-0D8F-69DDFCF24854}"/>
              </a:ext>
            </a:extLst>
          </p:cNvPr>
          <p:cNvPicPr preferRelativeResize="0"/>
          <p:nvPr/>
        </p:nvPicPr>
        <p:blipFill rotWithShape="1">
          <a:blip r:embed="rId4">
            <a:alphaModFix/>
          </a:blip>
          <a:srcRect/>
          <a:stretch/>
        </p:blipFill>
        <p:spPr>
          <a:xfrm>
            <a:off x="14553695" y="11076034"/>
            <a:ext cx="4927840" cy="2146259"/>
          </a:xfrm>
          <a:prstGeom prst="rect">
            <a:avLst/>
          </a:prstGeom>
          <a:noFill/>
          <a:ln>
            <a:noFill/>
          </a:ln>
        </p:spPr>
      </p:pic>
      <p:pic>
        <p:nvPicPr>
          <p:cNvPr id="5" name="Picture 4">
            <a:extLst>
              <a:ext uri="{FF2B5EF4-FFF2-40B4-BE49-F238E27FC236}">
                <a16:creationId xmlns:a16="http://schemas.microsoft.com/office/drawing/2014/main" id="{C26A789F-6C58-4A60-A331-9B4A1C941A8E}"/>
              </a:ext>
            </a:extLst>
          </p:cNvPr>
          <p:cNvPicPr>
            <a:picLocks noChangeAspect="1"/>
          </p:cNvPicPr>
          <p:nvPr/>
        </p:nvPicPr>
        <p:blipFill>
          <a:blip r:embed="rId5"/>
          <a:stretch>
            <a:fillRect/>
          </a:stretch>
        </p:blipFill>
        <p:spPr>
          <a:xfrm>
            <a:off x="17240779" y="8875957"/>
            <a:ext cx="2830494" cy="1451304"/>
          </a:xfrm>
          <a:prstGeom prst="rect">
            <a:avLst/>
          </a:prstGeom>
        </p:spPr>
      </p:pic>
      <p:pic>
        <p:nvPicPr>
          <p:cNvPr id="8" name="Picture 7">
            <a:extLst>
              <a:ext uri="{FF2B5EF4-FFF2-40B4-BE49-F238E27FC236}">
                <a16:creationId xmlns:a16="http://schemas.microsoft.com/office/drawing/2014/main" id="{E089191E-F655-5F8A-2735-902AA6CBEB1B}"/>
              </a:ext>
            </a:extLst>
          </p:cNvPr>
          <p:cNvPicPr>
            <a:picLocks noChangeAspect="1"/>
          </p:cNvPicPr>
          <p:nvPr/>
        </p:nvPicPr>
        <p:blipFill>
          <a:blip r:embed="rId6"/>
          <a:stretch>
            <a:fillRect/>
          </a:stretch>
        </p:blipFill>
        <p:spPr>
          <a:xfrm>
            <a:off x="13378152" y="8469289"/>
            <a:ext cx="3003730" cy="3003730"/>
          </a:xfrm>
          <a:prstGeom prst="rect">
            <a:avLst/>
          </a:prstGeom>
        </p:spPr>
      </p:pic>
      <p:pic>
        <p:nvPicPr>
          <p:cNvPr id="10" name="Picture 9">
            <a:extLst>
              <a:ext uri="{FF2B5EF4-FFF2-40B4-BE49-F238E27FC236}">
                <a16:creationId xmlns:a16="http://schemas.microsoft.com/office/drawing/2014/main" id="{A8DF09C9-0B30-4614-7750-7BADEEF92FF3}"/>
              </a:ext>
            </a:extLst>
          </p:cNvPr>
          <p:cNvPicPr>
            <a:picLocks noChangeAspect="1"/>
          </p:cNvPicPr>
          <p:nvPr/>
        </p:nvPicPr>
        <p:blipFill>
          <a:blip r:embed="rId7"/>
          <a:stretch>
            <a:fillRect/>
          </a:stretch>
        </p:blipFill>
        <p:spPr>
          <a:xfrm>
            <a:off x="12751899" y="3038216"/>
            <a:ext cx="2276118" cy="2276118"/>
          </a:xfrm>
          <a:prstGeom prst="rect">
            <a:avLst/>
          </a:prstGeom>
        </p:spPr>
      </p:pic>
      <p:pic>
        <p:nvPicPr>
          <p:cNvPr id="12" name="Picture 11">
            <a:extLst>
              <a:ext uri="{FF2B5EF4-FFF2-40B4-BE49-F238E27FC236}">
                <a16:creationId xmlns:a16="http://schemas.microsoft.com/office/drawing/2014/main" id="{47A494D2-FBF7-E41D-091E-F257DB7CAEBE}"/>
              </a:ext>
            </a:extLst>
          </p:cNvPr>
          <p:cNvPicPr>
            <a:picLocks noChangeAspect="1"/>
          </p:cNvPicPr>
          <p:nvPr/>
        </p:nvPicPr>
        <p:blipFill>
          <a:blip r:embed="rId8"/>
          <a:stretch>
            <a:fillRect/>
          </a:stretch>
        </p:blipFill>
        <p:spPr>
          <a:xfrm>
            <a:off x="16259007" y="3478481"/>
            <a:ext cx="6445056" cy="1176222"/>
          </a:xfrm>
          <a:prstGeom prst="rect">
            <a:avLst/>
          </a:prstGeom>
        </p:spPr>
      </p:pic>
      <p:pic>
        <p:nvPicPr>
          <p:cNvPr id="14" name="Picture 8" descr="nhs sussex partnership nhs foundation ...">
            <a:extLst>
              <a:ext uri="{FF2B5EF4-FFF2-40B4-BE49-F238E27FC236}">
                <a16:creationId xmlns:a16="http://schemas.microsoft.com/office/drawing/2014/main" id="{FE897271-4E9F-428C-C8AA-B3F617386FF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31826" y="5417222"/>
            <a:ext cx="3899418" cy="16089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548CCBEA-D3EB-1CD0-CF5B-9DC553A471DF}"/>
              </a:ext>
            </a:extLst>
          </p:cNvPr>
          <p:cNvPicPr>
            <a:picLocks noChangeAspect="1"/>
          </p:cNvPicPr>
          <p:nvPr/>
        </p:nvPicPr>
        <p:blipFill>
          <a:blip r:embed="rId10"/>
          <a:stretch>
            <a:fillRect/>
          </a:stretch>
        </p:blipFill>
        <p:spPr>
          <a:xfrm>
            <a:off x="20275768" y="7374092"/>
            <a:ext cx="3179602" cy="2190393"/>
          </a:xfrm>
          <a:prstGeom prst="rect">
            <a:avLst/>
          </a:prstGeom>
        </p:spPr>
      </p:pic>
      <p:pic>
        <p:nvPicPr>
          <p:cNvPr id="18" name="Picture 17">
            <a:extLst>
              <a:ext uri="{FF2B5EF4-FFF2-40B4-BE49-F238E27FC236}">
                <a16:creationId xmlns:a16="http://schemas.microsoft.com/office/drawing/2014/main" id="{A0C76F5C-76DC-C019-9186-0DA0F22998EC}"/>
              </a:ext>
            </a:extLst>
          </p:cNvPr>
          <p:cNvPicPr>
            <a:picLocks noChangeAspect="1"/>
          </p:cNvPicPr>
          <p:nvPr/>
        </p:nvPicPr>
        <p:blipFill>
          <a:blip r:embed="rId11"/>
          <a:stretch>
            <a:fillRect/>
          </a:stretch>
        </p:blipFill>
        <p:spPr>
          <a:xfrm>
            <a:off x="13848025" y="6002516"/>
            <a:ext cx="2276119" cy="2356367"/>
          </a:xfrm>
          <a:prstGeom prst="rect">
            <a:avLst/>
          </a:prstGeom>
        </p:spPr>
      </p:pic>
    </p:spTree>
    <p:extLst>
      <p:ext uri="{BB962C8B-B14F-4D97-AF65-F5344CB8AC3E}">
        <p14:creationId xmlns:p14="http://schemas.microsoft.com/office/powerpoint/2010/main" val="3543405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D2C873E3-8FD0-880D-31C0-4F3E67531DFA}"/>
            </a:ext>
          </a:extLst>
        </p:cNvPr>
        <p:cNvGrpSpPr/>
        <p:nvPr/>
      </p:nvGrpSpPr>
      <p:grpSpPr>
        <a:xfrm>
          <a:off x="0" y="0"/>
          <a:ext cx="0" cy="0"/>
          <a:chOff x="0" y="0"/>
          <a:chExt cx="0" cy="0"/>
        </a:xfrm>
      </p:grpSpPr>
      <p:sp>
        <p:nvSpPr>
          <p:cNvPr id="4" name="Google Shape;178;p2">
            <a:extLst>
              <a:ext uri="{FF2B5EF4-FFF2-40B4-BE49-F238E27FC236}">
                <a16:creationId xmlns:a16="http://schemas.microsoft.com/office/drawing/2014/main" id="{38E0A37B-3227-F097-7086-FBA31755106B}"/>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10" name="Google Shape;231;p26">
            <a:extLst>
              <a:ext uri="{FF2B5EF4-FFF2-40B4-BE49-F238E27FC236}">
                <a16:creationId xmlns:a16="http://schemas.microsoft.com/office/drawing/2014/main" id="{274172D8-DE84-1171-349E-DD6922FE1F04}"/>
              </a:ext>
            </a:extLst>
          </p:cNvPr>
          <p:cNvSpPr txBox="1">
            <a:spLocks noGrp="1"/>
          </p:cNvSpPr>
          <p:nvPr>
            <p:ph type="title"/>
          </p:nvPr>
        </p:nvSpPr>
        <p:spPr>
          <a:xfrm>
            <a:off x="1015300" y="928086"/>
            <a:ext cx="20648946" cy="1013100"/>
          </a:xfrm>
          <a:prstGeom prst="rect">
            <a:avLst/>
          </a:prstGeom>
        </p:spPr>
        <p:txBody>
          <a:bodyPr spcFirstLastPara="1" wrap="square" lIns="0" tIns="0" rIns="0" bIns="0" anchor="t" anchorCtr="0">
            <a:noAutofit/>
          </a:bodyPr>
          <a:lstStyle/>
          <a:p>
            <a:r>
              <a:rPr lang="en-GB" sz="6000" dirty="0"/>
              <a:t>The KSS Severe Mental Ill-Health PSP Steering Group</a:t>
            </a:r>
          </a:p>
        </p:txBody>
      </p:sp>
      <p:pic>
        <p:nvPicPr>
          <p:cNvPr id="12" name="Google Shape;180;p2">
            <a:extLst>
              <a:ext uri="{FF2B5EF4-FFF2-40B4-BE49-F238E27FC236}">
                <a16:creationId xmlns:a16="http://schemas.microsoft.com/office/drawing/2014/main" id="{DDAA01B3-14CC-E16F-3677-C732C27CDBAA}"/>
              </a:ext>
            </a:extLst>
          </p:cNvPr>
          <p:cNvPicPr preferRelativeResize="0"/>
          <p:nvPr/>
        </p:nvPicPr>
        <p:blipFill rotWithShape="1">
          <a:blip r:embed="rId3">
            <a:alphaModFix/>
          </a:blip>
          <a:srcRect/>
          <a:stretch/>
        </p:blipFill>
        <p:spPr>
          <a:xfrm>
            <a:off x="16995415" y="3161694"/>
            <a:ext cx="4927840" cy="2146259"/>
          </a:xfrm>
          <a:prstGeom prst="rect">
            <a:avLst/>
          </a:prstGeom>
          <a:noFill/>
          <a:ln>
            <a:noFill/>
          </a:ln>
        </p:spPr>
      </p:pic>
      <p:pic>
        <p:nvPicPr>
          <p:cNvPr id="14" name="Picture 13">
            <a:extLst>
              <a:ext uri="{FF2B5EF4-FFF2-40B4-BE49-F238E27FC236}">
                <a16:creationId xmlns:a16="http://schemas.microsoft.com/office/drawing/2014/main" id="{83F87A98-8E3A-7377-901E-E39661D7BC3E}"/>
              </a:ext>
            </a:extLst>
          </p:cNvPr>
          <p:cNvPicPr>
            <a:picLocks noChangeAspect="1"/>
          </p:cNvPicPr>
          <p:nvPr/>
        </p:nvPicPr>
        <p:blipFill>
          <a:blip r:embed="rId4"/>
          <a:stretch>
            <a:fillRect/>
          </a:stretch>
        </p:blipFill>
        <p:spPr>
          <a:xfrm>
            <a:off x="16063233" y="5467164"/>
            <a:ext cx="6792203" cy="4647822"/>
          </a:xfrm>
          <a:prstGeom prst="rect">
            <a:avLst/>
          </a:prstGeom>
        </p:spPr>
      </p:pic>
      <p:sp>
        <p:nvSpPr>
          <p:cNvPr id="15" name="Google Shape;179;p2">
            <a:extLst>
              <a:ext uri="{FF2B5EF4-FFF2-40B4-BE49-F238E27FC236}">
                <a16:creationId xmlns:a16="http://schemas.microsoft.com/office/drawing/2014/main" id="{AEBAD1C5-C3E7-954E-657B-7EBD6B58DCA3}"/>
              </a:ext>
            </a:extLst>
          </p:cNvPr>
          <p:cNvSpPr txBox="1">
            <a:spLocks noGrp="1"/>
          </p:cNvSpPr>
          <p:nvPr>
            <p:ph type="body" idx="1"/>
          </p:nvPr>
        </p:nvSpPr>
        <p:spPr>
          <a:xfrm>
            <a:off x="1188506" y="3161694"/>
            <a:ext cx="13342988" cy="9439184"/>
          </a:xfrm>
          <a:prstGeom prst="rect">
            <a:avLst/>
          </a:prstGeom>
          <a:noFill/>
          <a:ln>
            <a:noFill/>
          </a:ln>
        </p:spPr>
        <p:txBody>
          <a:bodyPr spcFirstLastPara="1" vert="horz" wrap="square" lIns="137138" tIns="68550" rIns="137138" bIns="68550" rtlCol="0" anchor="t" anchorCtr="0">
            <a:normAutofit fontScale="92500"/>
          </a:bodyPr>
          <a:lstStyle/>
          <a:p>
            <a:pPr marL="0" indent="0">
              <a:lnSpc>
                <a:spcPct val="110000"/>
              </a:lnSpc>
              <a:buSzPct val="100000"/>
              <a:buNone/>
            </a:pPr>
            <a:r>
              <a:rPr lang="en-GB" sz="4400" b="1" dirty="0">
                <a:latin typeface="Inclusive Sans" panose="020B0604020202020204" charset="0"/>
                <a:ea typeface="Lato"/>
                <a:cs typeface="Inclusive Sans" panose="020B0604020202020204" charset="0"/>
                <a:sym typeface="Lato"/>
              </a:rPr>
              <a:t>The Steering Group is made up of 29 members:</a:t>
            </a:r>
          </a:p>
          <a:p>
            <a:pPr marL="0" indent="0">
              <a:lnSpc>
                <a:spcPct val="110000"/>
              </a:lnSpc>
              <a:buSzPct val="100000"/>
              <a:buNone/>
            </a:pPr>
            <a:endParaRPr lang="en-GB" sz="4400" b="1" dirty="0">
              <a:latin typeface="Inclusive Sans" panose="020B0604020202020204" charset="0"/>
              <a:ea typeface="Lato"/>
              <a:cs typeface="Inclusive Sans" panose="020B0604020202020204" charset="0"/>
              <a:sym typeface="Lato"/>
            </a:endParaRPr>
          </a:p>
          <a:p>
            <a:pPr marL="571500" indent="-571500">
              <a:lnSpc>
                <a:spcPct val="110000"/>
              </a:lnSpc>
              <a:buSzPct val="100000"/>
            </a:pPr>
            <a:r>
              <a:rPr lang="en-GB" sz="4400" b="1" dirty="0">
                <a:latin typeface="Inclusive Sans" panose="020B0604020202020204" charset="0"/>
                <a:ea typeface="Lato"/>
                <a:cs typeface="Inclusive Sans" panose="020B0604020202020204" charset="0"/>
                <a:sym typeface="Lato"/>
              </a:rPr>
              <a:t>7</a:t>
            </a:r>
            <a:r>
              <a:rPr lang="en-GB" sz="4400" dirty="0">
                <a:latin typeface="Inclusive Sans" panose="020B0604020202020204" charset="0"/>
                <a:ea typeface="Lato"/>
                <a:cs typeface="Inclusive Sans" panose="020B0604020202020204" charset="0"/>
                <a:sym typeface="Lato"/>
              </a:rPr>
              <a:t> are contributing from a </a:t>
            </a:r>
            <a:r>
              <a:rPr lang="en-GB" sz="4400" b="1" dirty="0">
                <a:latin typeface="Inclusive Sans" panose="020B0604020202020204" charset="0"/>
                <a:ea typeface="Lato"/>
                <a:cs typeface="Inclusive Sans" panose="020B0604020202020204" charset="0"/>
                <a:sym typeface="Lato"/>
              </a:rPr>
              <a:t>lived experience </a:t>
            </a:r>
            <a:r>
              <a:rPr lang="en-GB" sz="4400" dirty="0">
                <a:latin typeface="Inclusive Sans" panose="020B0604020202020204" charset="0"/>
                <a:ea typeface="Lato"/>
                <a:cs typeface="Inclusive Sans" panose="020B0604020202020204" charset="0"/>
                <a:sym typeface="Lato"/>
              </a:rPr>
              <a:t>perspective</a:t>
            </a:r>
          </a:p>
          <a:p>
            <a:pPr marL="571500" indent="-571500">
              <a:lnSpc>
                <a:spcPct val="110000"/>
              </a:lnSpc>
              <a:buSzPct val="100000"/>
            </a:pPr>
            <a:r>
              <a:rPr lang="en-GB" sz="4400" b="1" dirty="0">
                <a:latin typeface="Inclusive Sans" panose="020B0604020202020204" charset="0"/>
                <a:ea typeface="Lato"/>
                <a:cs typeface="Inclusive Sans" panose="020B0604020202020204" charset="0"/>
                <a:sym typeface="Lato"/>
              </a:rPr>
              <a:t>2</a:t>
            </a:r>
            <a:r>
              <a:rPr lang="en-GB" sz="4400" dirty="0">
                <a:latin typeface="Inclusive Sans" panose="020B0604020202020204" charset="0"/>
                <a:ea typeface="Lato"/>
                <a:cs typeface="Inclusive Sans" panose="020B0604020202020204" charset="0"/>
                <a:sym typeface="Lato"/>
              </a:rPr>
              <a:t> are contributing from a </a:t>
            </a:r>
            <a:r>
              <a:rPr lang="en-GB" sz="4400" b="1" dirty="0">
                <a:latin typeface="Inclusive Sans" panose="020B0604020202020204" charset="0"/>
                <a:ea typeface="Lato"/>
                <a:cs typeface="Inclusive Sans" panose="020B0604020202020204" charset="0"/>
                <a:sym typeface="Lato"/>
              </a:rPr>
              <a:t>dual- professional and lived experience </a:t>
            </a:r>
            <a:r>
              <a:rPr lang="en-GB" sz="4400" dirty="0">
                <a:latin typeface="Inclusive Sans" panose="020B0604020202020204" charset="0"/>
                <a:ea typeface="Lato"/>
                <a:cs typeface="Inclusive Sans" panose="020B0604020202020204" charset="0"/>
                <a:sym typeface="Lato"/>
              </a:rPr>
              <a:t>perspective (PPI leads)</a:t>
            </a:r>
          </a:p>
          <a:p>
            <a:pPr marL="571500" indent="-571500">
              <a:lnSpc>
                <a:spcPct val="110000"/>
              </a:lnSpc>
              <a:buSzPct val="100000"/>
            </a:pPr>
            <a:r>
              <a:rPr lang="en-GB" sz="4400" b="1" dirty="0">
                <a:latin typeface="Inclusive Sans" panose="020B0604020202020204" charset="0"/>
                <a:ea typeface="Lato"/>
                <a:cs typeface="Inclusive Sans" panose="020B0604020202020204" charset="0"/>
                <a:sym typeface="Lato"/>
              </a:rPr>
              <a:t>20</a:t>
            </a:r>
            <a:r>
              <a:rPr lang="en-GB" sz="4400" dirty="0">
                <a:latin typeface="Inclusive Sans" panose="020B0604020202020204" charset="0"/>
                <a:ea typeface="Lato"/>
                <a:cs typeface="Inclusive Sans" panose="020B0604020202020204" charset="0"/>
                <a:sym typeface="Lato"/>
              </a:rPr>
              <a:t> are </a:t>
            </a:r>
            <a:r>
              <a:rPr lang="en-GB" sz="4400" b="1" dirty="0">
                <a:latin typeface="Inclusive Sans" panose="020B0604020202020204" charset="0"/>
                <a:ea typeface="Lato"/>
                <a:cs typeface="Inclusive Sans" panose="020B0604020202020204" charset="0"/>
                <a:sym typeface="Lato"/>
              </a:rPr>
              <a:t>professionals</a:t>
            </a:r>
          </a:p>
          <a:p>
            <a:pPr marL="1028700" lvl="1" indent="-571500">
              <a:lnSpc>
                <a:spcPct val="110000"/>
              </a:lnSpc>
              <a:buSzPct val="100000"/>
            </a:pPr>
            <a:r>
              <a:rPr lang="en-GB" sz="4400" dirty="0">
                <a:latin typeface="Inclusive Sans" panose="020B0604020202020204" charset="0"/>
                <a:ea typeface="Lato"/>
                <a:cs typeface="Inclusive Sans" panose="020B0604020202020204" charset="0"/>
                <a:sym typeface="Lato"/>
              </a:rPr>
              <a:t>4 VCSE representatives</a:t>
            </a:r>
          </a:p>
          <a:p>
            <a:pPr marL="1028700" lvl="1" indent="-571500">
              <a:lnSpc>
                <a:spcPct val="110000"/>
              </a:lnSpc>
              <a:buSzPct val="100000"/>
            </a:pPr>
            <a:r>
              <a:rPr lang="en-GB" sz="4400" dirty="0">
                <a:latin typeface="Inclusive Sans" panose="020B0604020202020204" charset="0"/>
                <a:ea typeface="Lato"/>
                <a:cs typeface="Inclusive Sans" panose="020B0604020202020204" charset="0"/>
                <a:sym typeface="Lato"/>
              </a:rPr>
              <a:t>3 LA representatives</a:t>
            </a:r>
          </a:p>
          <a:p>
            <a:pPr marL="1028700" lvl="1" indent="-571500">
              <a:lnSpc>
                <a:spcPct val="110000"/>
              </a:lnSpc>
              <a:buSzPct val="100000"/>
            </a:pPr>
            <a:r>
              <a:rPr lang="en-GB" sz="4400" dirty="0">
                <a:latin typeface="Inclusive Sans" panose="020B0604020202020204" charset="0"/>
                <a:ea typeface="Lato"/>
                <a:cs typeface="Inclusive Sans" panose="020B0604020202020204" charset="0"/>
                <a:sym typeface="Lato"/>
              </a:rPr>
              <a:t>3 University representatives (2 researchers and 1 from wellbeing services)</a:t>
            </a:r>
          </a:p>
          <a:p>
            <a:pPr marL="1028700" lvl="1" indent="-571500">
              <a:lnSpc>
                <a:spcPct val="110000"/>
              </a:lnSpc>
              <a:buSzPct val="100000"/>
            </a:pPr>
            <a:r>
              <a:rPr lang="en-GB" sz="4400" dirty="0">
                <a:latin typeface="Inclusive Sans" panose="020B0604020202020204" charset="0"/>
                <a:ea typeface="Lato"/>
                <a:cs typeface="Inclusive Sans" panose="020B0604020202020204" charset="0"/>
                <a:sym typeface="Lato"/>
              </a:rPr>
              <a:t>10 NHS representatives</a:t>
            </a:r>
          </a:p>
          <a:p>
            <a:pPr marL="571500" indent="-571500">
              <a:lnSpc>
                <a:spcPct val="110000"/>
              </a:lnSpc>
              <a:buSzPct val="100000"/>
            </a:pPr>
            <a:endParaRPr lang="en-GB" sz="4400" dirty="0">
              <a:latin typeface="Inclusive Sans" panose="020B0604020202020204" charset="0"/>
              <a:ea typeface="Lato"/>
              <a:cs typeface="Inclusive Sans" panose="020B0604020202020204" charset="0"/>
              <a:sym typeface="Lato"/>
            </a:endParaRPr>
          </a:p>
          <a:p>
            <a:pPr marL="571500" indent="-571500">
              <a:lnSpc>
                <a:spcPct val="110000"/>
              </a:lnSpc>
              <a:buSzPct val="100000"/>
            </a:pPr>
            <a:endParaRPr lang="en-GB" sz="4400" dirty="0">
              <a:latin typeface="Inclusive Sans" panose="020B0604020202020204" charset="0"/>
              <a:cs typeface="Inclusive Sans" panose="020B0604020202020204" charset="0"/>
            </a:endParaRPr>
          </a:p>
          <a:p>
            <a:pPr marL="0" indent="0" algn="ctr">
              <a:lnSpc>
                <a:spcPct val="110000"/>
              </a:lnSpc>
              <a:buClr>
                <a:schemeClr val="dk1"/>
              </a:buClr>
              <a:buSzPct val="100000"/>
              <a:buNone/>
            </a:pPr>
            <a:endParaRPr sz="5400" dirty="0"/>
          </a:p>
          <a:p>
            <a:pPr marL="0" indent="0" algn="ctr">
              <a:lnSpc>
                <a:spcPct val="110000"/>
              </a:lnSpc>
              <a:buClr>
                <a:schemeClr val="dk1"/>
              </a:buClr>
              <a:buSzPct val="100000"/>
              <a:buNone/>
            </a:pPr>
            <a:endParaRPr sz="5400" dirty="0"/>
          </a:p>
          <a:p>
            <a:pPr marL="0" indent="0" algn="ctr">
              <a:lnSpc>
                <a:spcPct val="110000"/>
              </a:lnSpc>
              <a:buClr>
                <a:schemeClr val="dk1"/>
              </a:buClr>
              <a:buSzPct val="100000"/>
              <a:buNone/>
            </a:pPr>
            <a:endParaRPr sz="5400" dirty="0"/>
          </a:p>
          <a:p>
            <a:pPr marL="0" indent="0" algn="ctr">
              <a:lnSpc>
                <a:spcPct val="110000"/>
              </a:lnSpc>
              <a:buClr>
                <a:schemeClr val="dk1"/>
              </a:buClr>
              <a:buSzPct val="100000"/>
              <a:buNone/>
            </a:pPr>
            <a:endParaRPr sz="6000" dirty="0"/>
          </a:p>
          <a:p>
            <a:pPr marL="0" indent="0" algn="ctr">
              <a:lnSpc>
                <a:spcPct val="110000"/>
              </a:lnSpc>
              <a:buClr>
                <a:schemeClr val="dk1"/>
              </a:buClr>
              <a:buSzPct val="100000"/>
              <a:buNone/>
            </a:pPr>
            <a:endParaRPr sz="5400" dirty="0">
              <a:latin typeface="Arial"/>
              <a:ea typeface="Arial"/>
              <a:cs typeface="Arial"/>
              <a:sym typeface="Arial"/>
            </a:endParaRPr>
          </a:p>
          <a:p>
            <a:pPr marL="0" indent="0" algn="ctr">
              <a:lnSpc>
                <a:spcPct val="110000"/>
              </a:lnSpc>
              <a:buClr>
                <a:schemeClr val="dk1"/>
              </a:buClr>
              <a:buSzPct val="100000"/>
              <a:buNone/>
            </a:pPr>
            <a:endParaRPr sz="6000" dirty="0"/>
          </a:p>
        </p:txBody>
      </p:sp>
    </p:spTree>
    <p:extLst>
      <p:ext uri="{BB962C8B-B14F-4D97-AF65-F5344CB8AC3E}">
        <p14:creationId xmlns:p14="http://schemas.microsoft.com/office/powerpoint/2010/main" val="1134737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B7985354-D71C-EEAB-7520-6AA3FFF0946C}"/>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DCD53DFC-54C8-2AB7-2BA8-2058F651A586}"/>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KSS Severe Mental Ill-Health PSP Scope</a:t>
            </a:r>
          </a:p>
        </p:txBody>
      </p:sp>
      <p:sp>
        <p:nvSpPr>
          <p:cNvPr id="4" name="Google Shape;178;p2">
            <a:extLst>
              <a:ext uri="{FF2B5EF4-FFF2-40B4-BE49-F238E27FC236}">
                <a16:creationId xmlns:a16="http://schemas.microsoft.com/office/drawing/2014/main" id="{FE7A58E2-99E1-B533-DF72-D398CEE2BA87}"/>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FC8847B0-2866-D820-4CF8-7DC5B4A5F21C}"/>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3" name="TextBox 2">
            <a:extLst>
              <a:ext uri="{FF2B5EF4-FFF2-40B4-BE49-F238E27FC236}">
                <a16:creationId xmlns:a16="http://schemas.microsoft.com/office/drawing/2014/main" id="{B67A7767-61F1-36FA-5756-3090DEF3822C}"/>
              </a:ext>
            </a:extLst>
          </p:cNvPr>
          <p:cNvSpPr txBox="1"/>
          <p:nvPr/>
        </p:nvSpPr>
        <p:spPr>
          <a:xfrm>
            <a:off x="1862841" y="3157343"/>
            <a:ext cx="19944217" cy="1446550"/>
          </a:xfrm>
          <a:prstGeom prst="rect">
            <a:avLst/>
          </a:prstGeom>
          <a:noFill/>
        </p:spPr>
        <p:txBody>
          <a:bodyPr wrap="square">
            <a:spAutoFit/>
          </a:bodyPr>
          <a:lstStyle/>
          <a:p>
            <a:pPr marL="0" indent="0" algn="ctr">
              <a:buClr>
                <a:schemeClr val="dk1"/>
              </a:buClr>
              <a:buSzPct val="100000"/>
              <a:buNone/>
            </a:pPr>
            <a:r>
              <a:rPr lang="en-GB" sz="4400" b="1" dirty="0"/>
              <a:t>What are our regional (KSS) research priorities for adolescents/young adults (aged 16-35) in Secondary Mental Health Care?</a:t>
            </a:r>
            <a:endParaRPr lang="en-GB" sz="4400" dirty="0"/>
          </a:p>
        </p:txBody>
      </p:sp>
      <p:sp>
        <p:nvSpPr>
          <p:cNvPr id="5" name="Google Shape;179;p2">
            <a:extLst>
              <a:ext uri="{FF2B5EF4-FFF2-40B4-BE49-F238E27FC236}">
                <a16:creationId xmlns:a16="http://schemas.microsoft.com/office/drawing/2014/main" id="{0E12BA3C-C261-9ED0-6ABB-1B24C302D0BC}"/>
              </a:ext>
            </a:extLst>
          </p:cNvPr>
          <p:cNvSpPr txBox="1">
            <a:spLocks noGrp="1"/>
          </p:cNvSpPr>
          <p:nvPr>
            <p:ph type="body" idx="1"/>
          </p:nvPr>
        </p:nvSpPr>
        <p:spPr>
          <a:xfrm>
            <a:off x="1278016" y="5035533"/>
            <a:ext cx="21831141" cy="8324243"/>
          </a:xfrm>
          <a:prstGeom prst="rect">
            <a:avLst/>
          </a:prstGeom>
          <a:noFill/>
          <a:ln>
            <a:noFill/>
          </a:ln>
        </p:spPr>
        <p:txBody>
          <a:bodyPr spcFirstLastPara="1" vert="horz" wrap="square" lIns="137138" tIns="68550" rIns="137138" bIns="68550" rtlCol="0" anchor="t" anchorCtr="0">
            <a:normAutofit/>
          </a:bodyPr>
          <a:lstStyle/>
          <a:p>
            <a:pPr marL="12700" indent="0">
              <a:buNone/>
            </a:pPr>
            <a:r>
              <a:rPr lang="en-GB" sz="3600" b="1" dirty="0"/>
              <a:t>Population</a:t>
            </a:r>
          </a:p>
          <a:p>
            <a:pPr marL="12700" indent="0">
              <a:buNone/>
            </a:pPr>
            <a:endParaRPr lang="en-GB" sz="3600" dirty="0"/>
          </a:p>
          <a:p>
            <a:pPr lvl="0"/>
            <a:r>
              <a:rPr lang="en-GB" sz="3600" b="1" dirty="0"/>
              <a:t>Adolescents/Adults aged 16-35 who have need of, are, or have been on a diagnostic pathway for Severe Mental Illness. </a:t>
            </a:r>
          </a:p>
          <a:p>
            <a:pPr lvl="1"/>
            <a:r>
              <a:rPr lang="en-GB" sz="3600" dirty="0"/>
              <a:t>Excludes those below 16 years of age – there is an existing JLA-PSP focussed on mental health in children and young people </a:t>
            </a:r>
            <a:r>
              <a:rPr lang="en-GB" sz="3600" u="sng" dirty="0">
                <a:hlinkClick r:id="rId4"/>
              </a:rPr>
              <a:t>mental-health-in-children-and-young-people -top-10-priorities</a:t>
            </a:r>
            <a:endParaRPr lang="en-GB" sz="3600" dirty="0"/>
          </a:p>
          <a:p>
            <a:pPr lvl="1"/>
            <a:r>
              <a:rPr lang="en-GB" sz="3600" dirty="0"/>
              <a:t>Excludes those above 35 years of age – as physical and mental health needs may differ in older people. This age cut-off was chosen as Early Intervention Services for SMI previously had an upper limit of 35. The majority of young people and adults develop a SMI before the age of 35.</a:t>
            </a:r>
            <a:endParaRPr sz="3600" dirty="0"/>
          </a:p>
          <a:p>
            <a:pPr marL="0" indent="0" algn="ctr">
              <a:buClr>
                <a:schemeClr val="dk1"/>
              </a:buClr>
              <a:buSzPct val="100000"/>
              <a:buNone/>
            </a:pPr>
            <a:endParaRPr sz="3600" dirty="0"/>
          </a:p>
          <a:p>
            <a:pPr marL="0" indent="0" algn="ctr">
              <a:buClr>
                <a:schemeClr val="dk1"/>
              </a:buClr>
              <a:buSzPct val="100000"/>
              <a:buNone/>
            </a:pPr>
            <a:endParaRPr sz="3600" dirty="0"/>
          </a:p>
          <a:p>
            <a:pPr marL="0" indent="0" algn="ctr">
              <a:buClr>
                <a:schemeClr val="dk1"/>
              </a:buClr>
              <a:buSzPct val="100000"/>
              <a:buNone/>
            </a:pPr>
            <a:endParaRPr sz="3600" dirty="0">
              <a:latin typeface="Arial"/>
              <a:ea typeface="Arial"/>
              <a:cs typeface="Arial"/>
              <a:sym typeface="Arial"/>
            </a:endParaRPr>
          </a:p>
          <a:p>
            <a:pPr marL="0" indent="0" algn="ctr">
              <a:buClr>
                <a:schemeClr val="dk1"/>
              </a:buClr>
              <a:buSzPct val="100000"/>
              <a:buNone/>
            </a:pPr>
            <a:endParaRPr sz="3600" dirty="0"/>
          </a:p>
        </p:txBody>
      </p:sp>
    </p:spTree>
    <p:extLst>
      <p:ext uri="{BB962C8B-B14F-4D97-AF65-F5344CB8AC3E}">
        <p14:creationId xmlns:p14="http://schemas.microsoft.com/office/powerpoint/2010/main" val="4138444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C2C63319-8C21-56CE-903D-8334F931E2FB}"/>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75CCB00B-B528-91F8-9C82-F4856AA3D66E}"/>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KSS Severe Mental Ill-Health PSP Scope</a:t>
            </a:r>
          </a:p>
        </p:txBody>
      </p:sp>
      <p:sp>
        <p:nvSpPr>
          <p:cNvPr id="4" name="Google Shape;178;p2">
            <a:extLst>
              <a:ext uri="{FF2B5EF4-FFF2-40B4-BE49-F238E27FC236}">
                <a16:creationId xmlns:a16="http://schemas.microsoft.com/office/drawing/2014/main" id="{8431B360-F893-A008-B221-E38E69DEE157}"/>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D9BF59BC-AB8C-13A2-0BCC-300A5CFBFE23}"/>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3" name="TextBox 2">
            <a:extLst>
              <a:ext uri="{FF2B5EF4-FFF2-40B4-BE49-F238E27FC236}">
                <a16:creationId xmlns:a16="http://schemas.microsoft.com/office/drawing/2014/main" id="{381EF821-12F1-EACA-9AF8-16F594470123}"/>
              </a:ext>
            </a:extLst>
          </p:cNvPr>
          <p:cNvSpPr txBox="1"/>
          <p:nvPr/>
        </p:nvSpPr>
        <p:spPr>
          <a:xfrm>
            <a:off x="1862841" y="3157343"/>
            <a:ext cx="19944217" cy="1446550"/>
          </a:xfrm>
          <a:prstGeom prst="rect">
            <a:avLst/>
          </a:prstGeom>
          <a:noFill/>
        </p:spPr>
        <p:txBody>
          <a:bodyPr wrap="square">
            <a:spAutoFit/>
          </a:bodyPr>
          <a:lstStyle/>
          <a:p>
            <a:pPr marL="0" indent="0" algn="ctr">
              <a:buClr>
                <a:schemeClr val="dk1"/>
              </a:buClr>
              <a:buSzPct val="100000"/>
              <a:buNone/>
            </a:pPr>
            <a:r>
              <a:rPr lang="en-GB" sz="4400" b="1" dirty="0"/>
              <a:t>What are our regional (KSS) research priorities for adolescents/young adults (aged 16-35) in Secondary Mental Health Care?</a:t>
            </a:r>
            <a:endParaRPr lang="en-GB" sz="4400" dirty="0"/>
          </a:p>
        </p:txBody>
      </p:sp>
      <p:sp>
        <p:nvSpPr>
          <p:cNvPr id="2" name="Google Shape;179;p2">
            <a:extLst>
              <a:ext uri="{FF2B5EF4-FFF2-40B4-BE49-F238E27FC236}">
                <a16:creationId xmlns:a16="http://schemas.microsoft.com/office/drawing/2014/main" id="{843588C6-187D-FDFB-E001-F33F4CA9F182}"/>
              </a:ext>
            </a:extLst>
          </p:cNvPr>
          <p:cNvSpPr txBox="1">
            <a:spLocks noGrp="1"/>
          </p:cNvSpPr>
          <p:nvPr>
            <p:ph type="body" idx="1"/>
          </p:nvPr>
        </p:nvSpPr>
        <p:spPr>
          <a:xfrm>
            <a:off x="1278017" y="5035533"/>
            <a:ext cx="21042722" cy="8324243"/>
          </a:xfrm>
          <a:prstGeom prst="rect">
            <a:avLst/>
          </a:prstGeom>
          <a:noFill/>
          <a:ln>
            <a:noFill/>
          </a:ln>
        </p:spPr>
        <p:txBody>
          <a:bodyPr spcFirstLastPara="1" vert="horz" wrap="square" lIns="137138" tIns="68550" rIns="137138" bIns="68550" rtlCol="0" anchor="t" anchorCtr="0">
            <a:normAutofit/>
          </a:bodyPr>
          <a:lstStyle/>
          <a:p>
            <a:pPr marL="12700" indent="0">
              <a:buNone/>
            </a:pPr>
            <a:r>
              <a:rPr lang="en-GB" sz="3600" b="1" dirty="0"/>
              <a:t>Prevention and treatment</a:t>
            </a:r>
          </a:p>
          <a:p>
            <a:pPr marL="12700" indent="0">
              <a:buNone/>
            </a:pPr>
            <a:endParaRPr lang="en-GB" sz="3600" dirty="0"/>
          </a:p>
          <a:p>
            <a:pPr lvl="0"/>
            <a:r>
              <a:rPr lang="en-GB" sz="3600" b="1" dirty="0"/>
              <a:t>Treatments and approaches to care including the development and use of new types of treatments, that work on different underlying processes </a:t>
            </a:r>
          </a:p>
          <a:p>
            <a:pPr lvl="1"/>
            <a:r>
              <a:rPr lang="en-GB" sz="3600" dirty="0"/>
              <a:t>Based in secondary mental health care (AMHS and CAMHS) for the populations described, and for their families and carers. </a:t>
            </a:r>
          </a:p>
          <a:p>
            <a:pPr lvl="1"/>
            <a:r>
              <a:rPr lang="en-GB" sz="3600" dirty="0"/>
              <a:t>In services working closely with secondary mental health care.</a:t>
            </a:r>
          </a:p>
          <a:p>
            <a:pPr lvl="1"/>
            <a:r>
              <a:rPr lang="en-GB" sz="3600" dirty="0"/>
              <a:t>At points where people move between secondary care and other settings.</a:t>
            </a:r>
          </a:p>
          <a:p>
            <a:pPr lvl="1"/>
            <a:r>
              <a:rPr lang="en-GB" sz="3600" dirty="0"/>
              <a:t>Interventions delivered through co-working between non-NHS and secondary mental health care staff.</a:t>
            </a:r>
          </a:p>
          <a:p>
            <a:pPr marL="0" indent="0" algn="ctr">
              <a:buClr>
                <a:schemeClr val="dk1"/>
              </a:buClr>
              <a:buSzPct val="100000"/>
              <a:buNone/>
            </a:pPr>
            <a:endParaRPr sz="3600" dirty="0">
              <a:latin typeface="Arial"/>
              <a:ea typeface="Arial"/>
              <a:cs typeface="Arial"/>
              <a:sym typeface="Arial"/>
            </a:endParaRPr>
          </a:p>
          <a:p>
            <a:pPr marL="0" indent="0" algn="ctr">
              <a:buClr>
                <a:schemeClr val="dk1"/>
              </a:buClr>
              <a:buSzPct val="100000"/>
              <a:buNone/>
            </a:pPr>
            <a:endParaRPr sz="3600" dirty="0"/>
          </a:p>
        </p:txBody>
      </p:sp>
    </p:spTree>
    <p:extLst>
      <p:ext uri="{BB962C8B-B14F-4D97-AF65-F5344CB8AC3E}">
        <p14:creationId xmlns:p14="http://schemas.microsoft.com/office/powerpoint/2010/main" val="377811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522A8B32-51E5-6EAC-89FC-B7A7E5B6B1D8}"/>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CC6B063E-8FBB-00CE-0648-82604D4C3C66}"/>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KSS Severe Mental Ill-Health PSP Scope</a:t>
            </a:r>
          </a:p>
        </p:txBody>
      </p:sp>
      <p:sp>
        <p:nvSpPr>
          <p:cNvPr id="4" name="Google Shape;178;p2">
            <a:extLst>
              <a:ext uri="{FF2B5EF4-FFF2-40B4-BE49-F238E27FC236}">
                <a16:creationId xmlns:a16="http://schemas.microsoft.com/office/drawing/2014/main" id="{20782399-A99D-779E-D3EE-5A7A47AF3A77}"/>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BA17E21F-96E0-CABA-DADD-8A0F8F342AE1}"/>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3" name="TextBox 2">
            <a:extLst>
              <a:ext uri="{FF2B5EF4-FFF2-40B4-BE49-F238E27FC236}">
                <a16:creationId xmlns:a16="http://schemas.microsoft.com/office/drawing/2014/main" id="{5A6E7D72-2B54-46CF-220F-BE52BFAE2C10}"/>
              </a:ext>
            </a:extLst>
          </p:cNvPr>
          <p:cNvSpPr txBox="1"/>
          <p:nvPr/>
        </p:nvSpPr>
        <p:spPr>
          <a:xfrm>
            <a:off x="1862841" y="3157343"/>
            <a:ext cx="19944217" cy="1446550"/>
          </a:xfrm>
          <a:prstGeom prst="rect">
            <a:avLst/>
          </a:prstGeom>
          <a:noFill/>
        </p:spPr>
        <p:txBody>
          <a:bodyPr wrap="square">
            <a:spAutoFit/>
          </a:bodyPr>
          <a:lstStyle/>
          <a:p>
            <a:pPr marL="0" indent="0" algn="ctr">
              <a:buClr>
                <a:schemeClr val="dk1"/>
              </a:buClr>
              <a:buSzPct val="100000"/>
              <a:buNone/>
            </a:pPr>
            <a:r>
              <a:rPr lang="en-GB" sz="4400" b="1" dirty="0"/>
              <a:t>What are our regional (KSS) research priorities for adolescents/young adults (aged 16-35) in Secondary Mental Health Care?</a:t>
            </a:r>
            <a:endParaRPr lang="en-GB" sz="4400" dirty="0"/>
          </a:p>
        </p:txBody>
      </p:sp>
      <p:sp>
        <p:nvSpPr>
          <p:cNvPr id="2" name="Google Shape;179;p2">
            <a:extLst>
              <a:ext uri="{FF2B5EF4-FFF2-40B4-BE49-F238E27FC236}">
                <a16:creationId xmlns:a16="http://schemas.microsoft.com/office/drawing/2014/main" id="{C24498D5-C3C6-005A-E548-3836C2F823DA}"/>
              </a:ext>
            </a:extLst>
          </p:cNvPr>
          <p:cNvSpPr txBox="1">
            <a:spLocks noGrp="1"/>
          </p:cNvSpPr>
          <p:nvPr>
            <p:ph type="body" idx="1"/>
          </p:nvPr>
        </p:nvSpPr>
        <p:spPr>
          <a:xfrm>
            <a:off x="1278016" y="5035533"/>
            <a:ext cx="21831141" cy="8324243"/>
          </a:xfrm>
          <a:prstGeom prst="rect">
            <a:avLst/>
          </a:prstGeom>
          <a:noFill/>
          <a:ln>
            <a:noFill/>
          </a:ln>
        </p:spPr>
        <p:txBody>
          <a:bodyPr spcFirstLastPara="1" vert="horz" wrap="square" lIns="137138" tIns="68550" rIns="137138" bIns="68550" rtlCol="0" anchor="t" anchorCtr="0">
            <a:noAutofit/>
          </a:bodyPr>
          <a:lstStyle/>
          <a:p>
            <a:pPr marL="12700" indent="0">
              <a:buNone/>
            </a:pPr>
            <a:r>
              <a:rPr lang="en-GB" sz="3600" b="1" dirty="0"/>
              <a:t>Service delivery</a:t>
            </a:r>
          </a:p>
          <a:p>
            <a:pPr marL="12700" indent="0">
              <a:buNone/>
            </a:pPr>
            <a:endParaRPr lang="en-GB" sz="3600" dirty="0"/>
          </a:p>
          <a:p>
            <a:pPr lvl="0"/>
            <a:r>
              <a:rPr lang="en-GB" sz="3600" b="1" dirty="0"/>
              <a:t>The organisation and/or delivery of services in the settings described above, including customising treatments for different people and places, engagement with, and implementation of treatments.</a:t>
            </a:r>
          </a:p>
          <a:p>
            <a:pPr lvl="1"/>
            <a:r>
              <a:rPr lang="en-GB" sz="3600" dirty="0"/>
              <a:t>How to improve access to and experience of care, support, and treatments/approaches.</a:t>
            </a:r>
          </a:p>
          <a:p>
            <a:pPr lvl="1"/>
            <a:r>
              <a:rPr lang="en-GB" sz="3600" dirty="0"/>
              <a:t>Initiatives to improve care environments and support structures.</a:t>
            </a:r>
          </a:p>
          <a:p>
            <a:pPr lvl="1"/>
            <a:r>
              <a:rPr lang="en-GB" sz="3600" dirty="0"/>
              <a:t>Innovations, such as staff training and digital support. </a:t>
            </a:r>
          </a:p>
          <a:p>
            <a:pPr lvl="1"/>
            <a:r>
              <a:rPr lang="en-GB" sz="3600" dirty="0"/>
              <a:t>Personalisation of treatments.</a:t>
            </a:r>
          </a:p>
          <a:p>
            <a:pPr lvl="1"/>
            <a:r>
              <a:rPr lang="en-GB" sz="3600" dirty="0"/>
              <a:t>How people engage with treatment and how they are used in practice.</a:t>
            </a:r>
          </a:p>
          <a:p>
            <a:pPr marL="0" indent="0" algn="ctr">
              <a:buClr>
                <a:schemeClr val="dk1"/>
              </a:buClr>
              <a:buSzPct val="100000"/>
              <a:buNone/>
            </a:pPr>
            <a:endParaRPr sz="3600" dirty="0"/>
          </a:p>
          <a:p>
            <a:pPr marL="0" indent="0" algn="ctr">
              <a:buClr>
                <a:schemeClr val="dk1"/>
              </a:buClr>
              <a:buSzPct val="100000"/>
              <a:buNone/>
            </a:pPr>
            <a:endParaRPr sz="3600" dirty="0">
              <a:latin typeface="Arial"/>
              <a:ea typeface="Arial"/>
              <a:cs typeface="Arial"/>
              <a:sym typeface="Arial"/>
            </a:endParaRPr>
          </a:p>
          <a:p>
            <a:pPr marL="0" indent="0" algn="ctr">
              <a:buClr>
                <a:schemeClr val="dk1"/>
              </a:buClr>
              <a:buSzPct val="100000"/>
              <a:buNone/>
            </a:pPr>
            <a:endParaRPr sz="3600" dirty="0"/>
          </a:p>
        </p:txBody>
      </p:sp>
    </p:spTree>
    <p:extLst>
      <p:ext uri="{BB962C8B-B14F-4D97-AF65-F5344CB8AC3E}">
        <p14:creationId xmlns:p14="http://schemas.microsoft.com/office/powerpoint/2010/main" val="16266909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4D7C1209-7ED8-3D8B-6F63-6C41E4C2262A}"/>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96B13E2C-AE04-AA26-99FA-BB5ED9551D09}"/>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1CEA8AF0-2268-9BBF-D629-EC83719A680E}"/>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2FBAAD61-298E-4D8E-471D-244CE370BFC2}"/>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75B87770-AADD-FC41-F002-B5DFE787A7DF}"/>
              </a:ext>
            </a:extLst>
          </p:cNvPr>
          <p:cNvSpPr/>
          <p:nvPr/>
        </p:nvSpPr>
        <p:spPr>
          <a:xfrm>
            <a:off x="1644494" y="5640928"/>
            <a:ext cx="3821463" cy="6175933"/>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9CF37FAE-32DB-7C6E-C774-65BD4FB0407E}"/>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2E08940B-3FE6-6AC5-DE32-8CADB34FC602}"/>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62CE5611-6F56-F3F1-6417-8670F66D5AAA}"/>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372F5FCB-1FDA-529F-2D75-626C2140397F}"/>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EC66788C-1953-2A1B-EC2F-B8709A96DDB4}"/>
              </a:ext>
            </a:extLst>
          </p:cNvPr>
          <p:cNvSpPr/>
          <p:nvPr/>
        </p:nvSpPr>
        <p:spPr>
          <a:xfrm>
            <a:off x="5691251" y="5640929"/>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C3C055DB-5CDB-57D3-A02F-6EA6197C5B7F}"/>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719B206D-3801-2FF7-4718-E891A1FDA7D1}"/>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736E16B8-49C1-F0A6-BBAA-7FB8C286632D}"/>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B51AA494-4DF9-CB21-65C2-A22E5CC4EFFA}"/>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4F63A43E-E0FB-C32E-07CB-140879A1D34F}"/>
              </a:ext>
            </a:extLst>
          </p:cNvPr>
          <p:cNvSpPr/>
          <p:nvPr/>
        </p:nvSpPr>
        <p:spPr>
          <a:xfrm>
            <a:off x="9738010"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EC307E19-54A8-1511-2177-F436B7D4C269}"/>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8DE20768-32A6-7EBB-7B83-BFBC45F2B00A}"/>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10B003E1-A29D-B9A4-226B-921C6B9DBA12}"/>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701A3B18-0F2C-1AEA-1930-58131C2E06C3}"/>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C9C3FFB4-5EDC-E19E-F1E5-4EA67ED76FE2}"/>
              </a:ext>
            </a:extLst>
          </p:cNvPr>
          <p:cNvSpPr/>
          <p:nvPr/>
        </p:nvSpPr>
        <p:spPr>
          <a:xfrm>
            <a:off x="13784769"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678B1FFC-1584-79AE-FC27-616437404928}"/>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A519132C-2504-A43C-58EA-8E1D23D09001}"/>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5ACFD2E2-D063-E9B6-40DF-1E98C3025FFF}"/>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0C40413D-9C3D-3A37-BDAC-A70F3770598F}"/>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1506DC21-A354-6676-42B3-7AC36F480201}"/>
              </a:ext>
            </a:extLst>
          </p:cNvPr>
          <p:cNvSpPr/>
          <p:nvPr/>
        </p:nvSpPr>
        <p:spPr>
          <a:xfrm>
            <a:off x="17831528"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9DEECC21-A98D-EFBB-CB3C-4B6A45214F11}"/>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76A69E5A-A506-53B5-7BA1-BC660D0B15D2}"/>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883459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C6CB38D4-43B5-86F9-8D42-EE3A4061D10F}"/>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20DE7753-CBED-5951-5D17-97B1C2BF3FBC}"/>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Gathering Uncertainties/ Initial Consultation</a:t>
            </a:r>
          </a:p>
        </p:txBody>
      </p:sp>
      <p:sp>
        <p:nvSpPr>
          <p:cNvPr id="4" name="Google Shape;178;p2">
            <a:extLst>
              <a:ext uri="{FF2B5EF4-FFF2-40B4-BE49-F238E27FC236}">
                <a16:creationId xmlns:a16="http://schemas.microsoft.com/office/drawing/2014/main" id="{53E80DA3-A1A1-1375-B617-2151CB3A4033}"/>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A544A594-5B64-5107-059A-1AE5690FD2D2}"/>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7" name="Google Shape;705;p28">
            <a:extLst>
              <a:ext uri="{FF2B5EF4-FFF2-40B4-BE49-F238E27FC236}">
                <a16:creationId xmlns:a16="http://schemas.microsoft.com/office/drawing/2014/main" id="{C5610516-A3CA-655B-2761-7D22FE8969DA}"/>
              </a:ext>
            </a:extLst>
          </p:cNvPr>
          <p:cNvSpPr txBox="1">
            <a:spLocks noGrp="1"/>
          </p:cNvSpPr>
          <p:nvPr>
            <p:ph type="body" idx="1"/>
          </p:nvPr>
        </p:nvSpPr>
        <p:spPr>
          <a:xfrm>
            <a:off x="1015301" y="3403286"/>
            <a:ext cx="14268358" cy="8648037"/>
          </a:xfrm>
          <a:prstGeom prst="rect">
            <a:avLst/>
          </a:prstGeom>
          <a:noFill/>
          <a:ln>
            <a:noFill/>
          </a:ln>
        </p:spPr>
        <p:txBody>
          <a:bodyPr spcFirstLastPara="1" wrap="square" lIns="182850" tIns="91400" rIns="182850" bIns="91400" anchor="t" anchorCtr="0">
            <a:normAutofit lnSpcReduction="10000"/>
          </a:bodyPr>
          <a:lstStyle/>
          <a:p>
            <a:pPr marL="0" indent="0">
              <a:buNone/>
            </a:pPr>
            <a:r>
              <a:rPr lang="en-GB" sz="4000" b="1" dirty="0">
                <a:latin typeface="Inclusive Sans" panose="020B0604020202020204" charset="0"/>
                <a:ea typeface="Lato" panose="020F0502020204030203" pitchFamily="34" charset="0"/>
                <a:cs typeface="Inclusive Sans" panose="020B0604020202020204" charset="0"/>
              </a:rPr>
              <a:t>Evidence uncertainties exist where:</a:t>
            </a:r>
          </a:p>
          <a:p>
            <a:pPr>
              <a:spcBef>
                <a:spcPts val="2000"/>
              </a:spcBef>
            </a:pPr>
            <a:r>
              <a:rPr lang="en-GB" sz="4000" dirty="0">
                <a:latin typeface="Inclusive Sans" panose="020B0604020202020204" charset="0"/>
                <a:ea typeface="Lato" panose="020F0502020204030203" pitchFamily="34" charset="0"/>
                <a:cs typeface="Inclusive Sans" panose="020B0604020202020204" charset="0"/>
              </a:rPr>
              <a:t>There are no up-to-date, reliable systematic reviews of research evidence addressing the research question</a:t>
            </a:r>
          </a:p>
          <a:p>
            <a:r>
              <a:rPr lang="en-GB" sz="4000" dirty="0">
                <a:latin typeface="Inclusive Sans" panose="020B0604020202020204" charset="0"/>
                <a:ea typeface="Lato" panose="020F0502020204030203" pitchFamily="34" charset="0"/>
                <a:cs typeface="Inclusive Sans" panose="020B0604020202020204" charset="0"/>
              </a:rPr>
              <a:t>There are up-to-date systematic reviews of research evidence show that uncertainty exists.</a:t>
            </a:r>
          </a:p>
          <a:p>
            <a:pPr marL="0" indent="0">
              <a:buSzPts val="2800"/>
              <a:buNone/>
            </a:pPr>
            <a:endParaRPr lang="en-GB" sz="4000" dirty="0">
              <a:latin typeface="Inclusive Sans" panose="020B0604020202020204" charset="0"/>
              <a:ea typeface="Lato"/>
              <a:cs typeface="Inclusive Sans" panose="020B0604020202020204" charset="0"/>
              <a:sym typeface="Lato"/>
            </a:endParaRPr>
          </a:p>
          <a:p>
            <a:pPr marL="0" indent="0">
              <a:buSzPts val="2800"/>
              <a:buNone/>
            </a:pPr>
            <a:r>
              <a:rPr lang="en-GB" sz="4000" b="1" dirty="0">
                <a:latin typeface="Inclusive Sans" panose="020B0604020202020204" charset="0"/>
                <a:ea typeface="Lato"/>
                <a:cs typeface="Inclusive Sans" panose="020B0604020202020204" charset="0"/>
                <a:sym typeface="Lato"/>
              </a:rPr>
              <a:t>Initial Consultation</a:t>
            </a:r>
            <a:endParaRPr lang="en-GB" sz="4000" b="1" dirty="0">
              <a:latin typeface="Inclusive Sans" panose="020B0604020202020204" charset="0"/>
              <a:cs typeface="Inclusive Sans" panose="020B0604020202020204" charset="0"/>
            </a:endParaRPr>
          </a:p>
          <a:p>
            <a:pPr marL="571500" lvl="1" indent="-571500">
              <a:buSzPts val="2400"/>
            </a:pPr>
            <a:r>
              <a:rPr lang="en-GB" sz="4000" dirty="0">
                <a:latin typeface="Inclusive Sans" panose="020B0604020202020204" charset="0"/>
                <a:ea typeface="Lato"/>
                <a:cs typeface="Inclusive Sans" panose="020B0604020202020204" charset="0"/>
                <a:sym typeface="Lato"/>
              </a:rPr>
              <a:t>Seek the views of patients, carers, and health and social care professionals</a:t>
            </a:r>
          </a:p>
          <a:p>
            <a:pPr marL="1028700" lvl="2" indent="-571500">
              <a:buSzPts val="2400"/>
              <a:buFont typeface="Arial" panose="020B0604020202020204" pitchFamily="34" charset="0"/>
              <a:buChar char="•"/>
            </a:pPr>
            <a:r>
              <a:rPr lang="en-GB" sz="4000" dirty="0">
                <a:latin typeface="Inclusive Sans" panose="020B0604020202020204" charset="0"/>
                <a:ea typeface="Lato"/>
                <a:cs typeface="Inclusive Sans" panose="020B0604020202020204" charset="0"/>
                <a:sym typeface="Lato"/>
              </a:rPr>
              <a:t>Open-ended questions asks people to respond with comments and questions based on their own experience</a:t>
            </a:r>
          </a:p>
        </p:txBody>
      </p:sp>
      <p:pic>
        <p:nvPicPr>
          <p:cNvPr id="12" name="Picture 11">
            <a:extLst>
              <a:ext uri="{FF2B5EF4-FFF2-40B4-BE49-F238E27FC236}">
                <a16:creationId xmlns:a16="http://schemas.microsoft.com/office/drawing/2014/main" id="{938E3ACB-2313-6717-7CDD-91389E72FF0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5573277" y="2820869"/>
            <a:ext cx="4927840" cy="6926634"/>
          </a:xfrm>
          <a:prstGeom prst="rect">
            <a:avLst/>
          </a:prstGeom>
        </p:spPr>
      </p:pic>
      <p:pic>
        <p:nvPicPr>
          <p:cNvPr id="14" name="Picture 13">
            <a:extLst>
              <a:ext uri="{FF2B5EF4-FFF2-40B4-BE49-F238E27FC236}">
                <a16:creationId xmlns:a16="http://schemas.microsoft.com/office/drawing/2014/main" id="{29EDF077-A871-2B5F-952B-0A3F4B4BABF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9189612" y="5861280"/>
            <a:ext cx="4907944" cy="6926634"/>
          </a:xfrm>
          <a:prstGeom prst="rect">
            <a:avLst/>
          </a:prstGeom>
        </p:spPr>
      </p:pic>
    </p:spTree>
    <p:extLst>
      <p:ext uri="{BB962C8B-B14F-4D97-AF65-F5344CB8AC3E}">
        <p14:creationId xmlns:p14="http://schemas.microsoft.com/office/powerpoint/2010/main" val="171049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1A4C7464-8B29-6823-85EB-2EEE4798ED69}"/>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CCBEA47D-FEA1-50A3-43B6-46F2721C41DC}"/>
              </a:ext>
            </a:extLst>
          </p:cNvPr>
          <p:cNvSpPr txBox="1">
            <a:spLocks noGrp="1"/>
          </p:cNvSpPr>
          <p:nvPr>
            <p:ph type="title"/>
          </p:nvPr>
        </p:nvSpPr>
        <p:spPr>
          <a:xfrm>
            <a:off x="1015300" y="928086"/>
            <a:ext cx="22135270" cy="1013100"/>
          </a:xfrm>
          <a:prstGeom prst="rect">
            <a:avLst/>
          </a:prstGeom>
        </p:spPr>
        <p:txBody>
          <a:bodyPr spcFirstLastPara="1" wrap="square" lIns="0" tIns="0" rIns="0" bIns="0" anchor="t" anchorCtr="0">
            <a:noAutofit/>
          </a:bodyPr>
          <a:lstStyle/>
          <a:p>
            <a:r>
              <a:rPr lang="en-GB" sz="6000" dirty="0"/>
              <a:t>The KSS Severe Mental Ill-Health PSP Initial Consultation</a:t>
            </a:r>
          </a:p>
        </p:txBody>
      </p:sp>
      <p:sp>
        <p:nvSpPr>
          <p:cNvPr id="4" name="Google Shape;178;p2">
            <a:extLst>
              <a:ext uri="{FF2B5EF4-FFF2-40B4-BE49-F238E27FC236}">
                <a16:creationId xmlns:a16="http://schemas.microsoft.com/office/drawing/2014/main" id="{C11754BA-0087-8221-62B0-800FC4079476}"/>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B8049E93-032B-CAC0-B43A-588293004246}"/>
              </a:ext>
            </a:extLst>
          </p:cNvPr>
          <p:cNvPicPr preferRelativeResize="0"/>
          <p:nvPr/>
        </p:nvPicPr>
        <p:blipFill rotWithShape="1">
          <a:blip r:embed="rId3">
            <a:alphaModFix/>
          </a:blip>
          <a:srcRect/>
          <a:stretch/>
        </p:blipFill>
        <p:spPr>
          <a:xfrm>
            <a:off x="18826142" y="3006779"/>
            <a:ext cx="4799344" cy="2018242"/>
          </a:xfrm>
          <a:prstGeom prst="rect">
            <a:avLst/>
          </a:prstGeom>
          <a:noFill/>
          <a:ln>
            <a:noFill/>
          </a:ln>
        </p:spPr>
      </p:pic>
      <p:sp>
        <p:nvSpPr>
          <p:cNvPr id="3" name="Text Placeholder 2">
            <a:extLst>
              <a:ext uri="{FF2B5EF4-FFF2-40B4-BE49-F238E27FC236}">
                <a16:creationId xmlns:a16="http://schemas.microsoft.com/office/drawing/2014/main" id="{BCAEBFEA-8F50-6F32-0CEC-05B72C0EFA77}"/>
              </a:ext>
            </a:extLst>
          </p:cNvPr>
          <p:cNvSpPr>
            <a:spLocks noGrp="1"/>
          </p:cNvSpPr>
          <p:nvPr>
            <p:ph type="body" idx="1"/>
          </p:nvPr>
        </p:nvSpPr>
        <p:spPr>
          <a:xfrm>
            <a:off x="992960" y="3006779"/>
            <a:ext cx="20561100" cy="8000100"/>
          </a:xfrm>
        </p:spPr>
        <p:txBody>
          <a:bodyPr/>
          <a:lstStyle/>
          <a:p>
            <a:pPr marL="12700" indent="0">
              <a:buNone/>
            </a:pPr>
            <a:r>
              <a:rPr lang="en-GB" sz="4800" b="1" dirty="0">
                <a:latin typeface="Inclusive Sans" panose="020B0604020202020204" charset="0"/>
                <a:ea typeface="Lato" panose="020F0502020204030203" pitchFamily="34" charset="0"/>
                <a:cs typeface="Inclusive Sans" panose="020B0604020202020204" charset="0"/>
                <a:sym typeface="Lato"/>
              </a:rPr>
              <a:t>Initial Consultation Survey Launch – THIS MONTH!</a:t>
            </a: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endParaRPr lang="en-GB" sz="4800" dirty="0">
              <a:latin typeface="Lato" panose="020F0502020204030203" pitchFamily="34" charset="0"/>
              <a:ea typeface="Lato" panose="020F0502020204030203" pitchFamily="34" charset="0"/>
              <a:cs typeface="Lato" panose="020F0502020204030203" pitchFamily="34" charset="0"/>
              <a:sym typeface="Lato"/>
            </a:endParaRPr>
          </a:p>
          <a:p>
            <a:pPr marL="12700" indent="0">
              <a:buNone/>
            </a:pPr>
            <a:r>
              <a:rPr lang="en-GB" sz="4800" b="1" dirty="0">
                <a:latin typeface="Lato" panose="020F0502020204030203" pitchFamily="34" charset="0"/>
                <a:ea typeface="Lato" panose="020F0502020204030203" pitchFamily="34" charset="0"/>
                <a:cs typeface="Lato" panose="020F0502020204030203" pitchFamily="34" charset="0"/>
                <a:sym typeface="Lato"/>
              </a:rPr>
              <a:t>Help us identify organisations, individuals, and locations for us to advertise the survey</a:t>
            </a:r>
          </a:p>
          <a:p>
            <a:pPr marL="12700" indent="0">
              <a:buNone/>
            </a:pPr>
            <a:endParaRPr lang="en-GB" sz="3600" dirty="0">
              <a:latin typeface="Lato" panose="020F0502020204030203" pitchFamily="34" charset="0"/>
              <a:ea typeface="Lato" panose="020F0502020204030203" pitchFamily="34" charset="0"/>
              <a:cs typeface="Lato" panose="020F0502020204030203" pitchFamily="34" charset="0"/>
              <a:sym typeface="Lato"/>
            </a:endParaRPr>
          </a:p>
        </p:txBody>
      </p:sp>
      <p:pic>
        <p:nvPicPr>
          <p:cNvPr id="19" name="Picture 18">
            <a:extLst>
              <a:ext uri="{FF2B5EF4-FFF2-40B4-BE49-F238E27FC236}">
                <a16:creationId xmlns:a16="http://schemas.microsoft.com/office/drawing/2014/main" id="{F832D80A-A705-1073-9C3B-0253F4224F69}"/>
              </a:ext>
            </a:extLst>
          </p:cNvPr>
          <p:cNvPicPr>
            <a:picLocks noChangeAspect="1"/>
          </p:cNvPicPr>
          <p:nvPr/>
        </p:nvPicPr>
        <p:blipFill>
          <a:blip r:embed="rId4"/>
          <a:stretch>
            <a:fillRect/>
          </a:stretch>
        </p:blipFill>
        <p:spPr>
          <a:xfrm>
            <a:off x="12300150" y="4377230"/>
            <a:ext cx="3864352" cy="2912622"/>
          </a:xfrm>
          <a:prstGeom prst="rect">
            <a:avLst/>
          </a:prstGeom>
        </p:spPr>
      </p:pic>
      <p:pic>
        <p:nvPicPr>
          <p:cNvPr id="21" name="Picture 20">
            <a:extLst>
              <a:ext uri="{FF2B5EF4-FFF2-40B4-BE49-F238E27FC236}">
                <a16:creationId xmlns:a16="http://schemas.microsoft.com/office/drawing/2014/main" id="{A78DCFB9-E9FA-549B-D46C-945F50684DB4}"/>
              </a:ext>
            </a:extLst>
          </p:cNvPr>
          <p:cNvPicPr>
            <a:picLocks noChangeAspect="1"/>
          </p:cNvPicPr>
          <p:nvPr/>
        </p:nvPicPr>
        <p:blipFill>
          <a:blip r:embed="rId5"/>
          <a:stretch>
            <a:fillRect/>
          </a:stretch>
        </p:blipFill>
        <p:spPr>
          <a:xfrm>
            <a:off x="7333171" y="4380026"/>
            <a:ext cx="4743415" cy="2909826"/>
          </a:xfrm>
          <a:prstGeom prst="rect">
            <a:avLst/>
          </a:prstGeom>
        </p:spPr>
      </p:pic>
      <p:pic>
        <p:nvPicPr>
          <p:cNvPr id="23" name="Picture 22">
            <a:extLst>
              <a:ext uri="{FF2B5EF4-FFF2-40B4-BE49-F238E27FC236}">
                <a16:creationId xmlns:a16="http://schemas.microsoft.com/office/drawing/2014/main" id="{4143F990-262F-4E4E-7EFE-72FBC6589688}"/>
              </a:ext>
            </a:extLst>
          </p:cNvPr>
          <p:cNvPicPr>
            <a:picLocks noChangeAspect="1"/>
          </p:cNvPicPr>
          <p:nvPr/>
        </p:nvPicPr>
        <p:blipFill>
          <a:blip r:embed="rId6"/>
          <a:stretch>
            <a:fillRect/>
          </a:stretch>
        </p:blipFill>
        <p:spPr>
          <a:xfrm>
            <a:off x="12193587" y="9875293"/>
            <a:ext cx="2959980" cy="2912621"/>
          </a:xfrm>
          <a:prstGeom prst="rect">
            <a:avLst/>
          </a:prstGeom>
        </p:spPr>
      </p:pic>
      <p:pic>
        <p:nvPicPr>
          <p:cNvPr id="25" name="Picture 24">
            <a:extLst>
              <a:ext uri="{FF2B5EF4-FFF2-40B4-BE49-F238E27FC236}">
                <a16:creationId xmlns:a16="http://schemas.microsoft.com/office/drawing/2014/main" id="{C8CB1DB7-20C2-F561-4B6C-1441A3A765DC}"/>
              </a:ext>
            </a:extLst>
          </p:cNvPr>
          <p:cNvPicPr>
            <a:picLocks noChangeAspect="1"/>
          </p:cNvPicPr>
          <p:nvPr/>
        </p:nvPicPr>
        <p:blipFill>
          <a:blip r:embed="rId7"/>
          <a:stretch>
            <a:fillRect/>
          </a:stretch>
        </p:blipFill>
        <p:spPr>
          <a:xfrm>
            <a:off x="8042261" y="9990102"/>
            <a:ext cx="3720961" cy="2692059"/>
          </a:xfrm>
          <a:prstGeom prst="rect">
            <a:avLst/>
          </a:prstGeom>
        </p:spPr>
      </p:pic>
      <p:cxnSp>
        <p:nvCxnSpPr>
          <p:cNvPr id="27" name="Connector: Curved 26">
            <a:extLst>
              <a:ext uri="{FF2B5EF4-FFF2-40B4-BE49-F238E27FC236}">
                <a16:creationId xmlns:a16="http://schemas.microsoft.com/office/drawing/2014/main" id="{DAB83871-4522-1708-8033-3421A1F0139C}"/>
              </a:ext>
            </a:extLst>
          </p:cNvPr>
          <p:cNvCxnSpPr/>
          <p:nvPr/>
        </p:nvCxnSpPr>
        <p:spPr>
          <a:xfrm>
            <a:off x="4384431" y="9875293"/>
            <a:ext cx="3399692" cy="1871230"/>
          </a:xfrm>
          <a:prstGeom prst="curvedConnector3">
            <a:avLst/>
          </a:prstGeom>
          <a:ln>
            <a:headEnd type="none" w="med" len="med"/>
            <a:tailEnd type="triangle" w="lg" len="lg"/>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716029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3E6B6142-F224-32F6-60A5-1B36135D9CF8}"/>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BC5CBB4B-27F9-2752-F694-222DA6659913}"/>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9643F8AB-1ED4-C9C2-81B0-7482761F1773}"/>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9EF9AE01-E931-027A-56EE-7D65399B8401}"/>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1DC3DB40-5FE1-F3C1-CFEC-CEE3EBE1FA31}"/>
              </a:ext>
            </a:extLst>
          </p:cNvPr>
          <p:cNvSpPr/>
          <p:nvPr/>
        </p:nvSpPr>
        <p:spPr>
          <a:xfrm>
            <a:off x="1644494" y="5640928"/>
            <a:ext cx="3821463" cy="6175933"/>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7F08BC82-54D3-7D79-3A83-D57117894E9E}"/>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384D1BE8-D39C-66B0-D7E6-09CDE116FEEC}"/>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4D60DBCD-0327-3C92-21BC-61B8C5B443ED}"/>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3D951D62-CA81-410A-3ADB-6918C8931686}"/>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E268AC73-294C-C288-CAE2-22144C90265C}"/>
              </a:ext>
            </a:extLst>
          </p:cNvPr>
          <p:cNvSpPr/>
          <p:nvPr/>
        </p:nvSpPr>
        <p:spPr>
          <a:xfrm>
            <a:off x="5691251" y="5640929"/>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8C6D51B7-4BB2-A36B-0238-C18937D754EB}"/>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C8DF4421-86A3-4BD3-0BED-C1AF023875BB}"/>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1C2DFFD2-661A-4A35-4D62-F9E73731B080}"/>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F7AF7FCF-F509-C105-418B-DD179E4C1940}"/>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F0B1BA9C-C91A-0EDF-EFEC-DC8E1724CA0C}"/>
              </a:ext>
            </a:extLst>
          </p:cNvPr>
          <p:cNvSpPr/>
          <p:nvPr/>
        </p:nvSpPr>
        <p:spPr>
          <a:xfrm>
            <a:off x="9738010"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06EAB7E6-7454-8EF5-92A2-7A2EF11E3527}"/>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1271BB13-18C2-F975-707C-76BF145F17B3}"/>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1173FB52-C694-714D-0193-93E60A23503F}"/>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DF5F926C-5D0A-E452-0F4E-7EF59E9A536B}"/>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3C32F7FE-867F-423A-0366-C84F3C2D0EA0}"/>
              </a:ext>
            </a:extLst>
          </p:cNvPr>
          <p:cNvSpPr/>
          <p:nvPr/>
        </p:nvSpPr>
        <p:spPr>
          <a:xfrm>
            <a:off x="13784769"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9CCFF48A-D054-D16F-0FE6-59586A72AF3E}"/>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05079A4D-B4A3-B44B-0012-D3B0FCACD531}"/>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E7FAAF87-6CF0-AAC3-7C75-78E2E3AA3DE3}"/>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274DF9D6-248C-1122-92A5-133A2C796067}"/>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5F4CEFD5-C646-F81D-2EF5-1D5F8C47F052}"/>
              </a:ext>
            </a:extLst>
          </p:cNvPr>
          <p:cNvSpPr/>
          <p:nvPr/>
        </p:nvSpPr>
        <p:spPr>
          <a:xfrm>
            <a:off x="17831528"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706ADFD0-F6BE-C4FB-3B79-A8E193A35B77}"/>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93C2613A-BE99-637D-F984-DF950F3B6AD5}"/>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718402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673C6E2D-530E-7432-78A6-02D26D3C088E}"/>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C0CDF168-96FC-5D5A-B5EA-DCDB015E491E}"/>
              </a:ext>
            </a:extLst>
          </p:cNvPr>
          <p:cNvSpPr txBox="1">
            <a:spLocks noGrp="1"/>
          </p:cNvSpPr>
          <p:nvPr>
            <p:ph type="title"/>
          </p:nvPr>
        </p:nvSpPr>
        <p:spPr>
          <a:xfrm>
            <a:off x="1015300" y="928086"/>
            <a:ext cx="22135270" cy="1013100"/>
          </a:xfrm>
          <a:prstGeom prst="rect">
            <a:avLst/>
          </a:prstGeom>
        </p:spPr>
        <p:txBody>
          <a:bodyPr spcFirstLastPara="1" wrap="square" lIns="0" tIns="0" rIns="0" bIns="0" anchor="t" anchorCtr="0">
            <a:noAutofit/>
          </a:bodyPr>
          <a:lstStyle/>
          <a:p>
            <a:r>
              <a:rPr lang="en-GB" sz="6000" dirty="0"/>
              <a:t>Forming Summary Questions/ Evidence Checking</a:t>
            </a:r>
          </a:p>
        </p:txBody>
      </p:sp>
      <p:sp>
        <p:nvSpPr>
          <p:cNvPr id="4" name="Google Shape;178;p2">
            <a:extLst>
              <a:ext uri="{FF2B5EF4-FFF2-40B4-BE49-F238E27FC236}">
                <a16:creationId xmlns:a16="http://schemas.microsoft.com/office/drawing/2014/main" id="{2D405200-D317-FEAB-43AC-7A64F53AABF4}"/>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81660558-662C-C279-093D-A06F153A4B5F}"/>
              </a:ext>
            </a:extLst>
          </p:cNvPr>
          <p:cNvPicPr preferRelativeResize="0"/>
          <p:nvPr/>
        </p:nvPicPr>
        <p:blipFill rotWithShape="1">
          <a:blip r:embed="rId3">
            <a:alphaModFix/>
          </a:blip>
          <a:srcRect/>
          <a:stretch/>
        </p:blipFill>
        <p:spPr>
          <a:xfrm>
            <a:off x="18461656" y="4302955"/>
            <a:ext cx="4799344" cy="2018242"/>
          </a:xfrm>
          <a:prstGeom prst="rect">
            <a:avLst/>
          </a:prstGeom>
          <a:noFill/>
          <a:ln>
            <a:noFill/>
          </a:ln>
        </p:spPr>
      </p:pic>
      <p:sp>
        <p:nvSpPr>
          <p:cNvPr id="3" name="Text Placeholder 2">
            <a:extLst>
              <a:ext uri="{FF2B5EF4-FFF2-40B4-BE49-F238E27FC236}">
                <a16:creationId xmlns:a16="http://schemas.microsoft.com/office/drawing/2014/main" id="{DBB949E8-891F-7334-FD97-1504917400F9}"/>
              </a:ext>
            </a:extLst>
          </p:cNvPr>
          <p:cNvSpPr>
            <a:spLocks noGrp="1"/>
          </p:cNvSpPr>
          <p:nvPr>
            <p:ph type="body" idx="1"/>
          </p:nvPr>
        </p:nvSpPr>
        <p:spPr>
          <a:xfrm>
            <a:off x="1125952" y="3275781"/>
            <a:ext cx="22135270" cy="9771145"/>
          </a:xfrm>
        </p:spPr>
        <p:txBody>
          <a:bodyPr/>
          <a:lstStyle/>
          <a:p>
            <a:pPr marL="0" indent="0">
              <a:buSzPts val="2800"/>
              <a:buNone/>
            </a:pPr>
            <a:r>
              <a:rPr lang="en-GB" sz="4800" b="1" dirty="0">
                <a:latin typeface="Inclusive Sans" panose="020B0604020202020204" charset="0"/>
                <a:ea typeface="Lato"/>
                <a:cs typeface="Inclusive Sans" panose="020B0604020202020204" charset="0"/>
                <a:sym typeface="Lato"/>
              </a:rPr>
              <a:t>This is not research! </a:t>
            </a:r>
            <a:r>
              <a:rPr lang="en-GB" sz="4800" dirty="0">
                <a:latin typeface="Inclusive Sans" panose="020B0604020202020204" charset="0"/>
                <a:ea typeface="Lato"/>
                <a:cs typeface="Inclusive Sans" panose="020B0604020202020204" charset="0"/>
                <a:sym typeface="Lato"/>
              </a:rPr>
              <a:t>The aim is to summarise the responses ready for further public consultation.</a:t>
            </a:r>
          </a:p>
          <a:p>
            <a:pPr marL="0" indent="0">
              <a:buSzPts val="2800"/>
              <a:buNone/>
            </a:pPr>
            <a:endParaRPr lang="en-GB" sz="4800" dirty="0">
              <a:latin typeface="Inclusive Sans" panose="020B0604020202020204" charset="0"/>
              <a:ea typeface="Lato"/>
              <a:cs typeface="Inclusive Sans" panose="020B0604020202020204" charset="0"/>
              <a:sym typeface="Lato"/>
            </a:endParaRPr>
          </a:p>
          <a:p>
            <a:pPr indent="-914400">
              <a:buSzPts val="2800"/>
            </a:pPr>
            <a:endParaRPr lang="en-GB" sz="4800" dirty="0">
              <a:latin typeface="Inclusive Sans" panose="020B0604020202020204" charset="0"/>
              <a:ea typeface="Lato"/>
              <a:cs typeface="Inclusive Sans" panose="020B0604020202020204" charset="0"/>
              <a:sym typeface="Lato"/>
            </a:endParaRP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Prepare the dataset (splitting narrative responses and coding)</a:t>
            </a: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Remove out-of-scope submissions, store/ decide how to deal with them</a:t>
            </a:r>
            <a:endParaRPr lang="en-GB" sz="4800" dirty="0">
              <a:latin typeface="Inclusive Sans" panose="020B0604020202020204" charset="0"/>
              <a:ea typeface="Lato"/>
              <a:cs typeface="Inclusive Sans" panose="020B0604020202020204" charset="0"/>
            </a:endParaRP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Categorise eligible submissions – thematic approach</a:t>
            </a:r>
            <a:endParaRPr lang="en-GB" sz="4800" dirty="0">
              <a:latin typeface="Inclusive Sans" panose="020B0604020202020204" charset="0"/>
              <a:ea typeface="Lato"/>
              <a:cs typeface="Inclusive Sans" panose="020B0604020202020204" charset="0"/>
            </a:endParaRP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Format submissions into summary questions</a:t>
            </a:r>
            <a:endParaRPr lang="en-GB" sz="4800" dirty="0">
              <a:latin typeface="Inclusive Sans" panose="020B0604020202020204" charset="0"/>
              <a:ea typeface="Lato"/>
              <a:cs typeface="Inclusive Sans" panose="020B0604020202020204" charset="0"/>
            </a:endParaRP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Prepare a ‘long-list’ (40-60 SQs)</a:t>
            </a:r>
          </a:p>
          <a:p>
            <a:pPr indent="-914400">
              <a:buSzPts val="2800"/>
              <a:buFont typeface="+mj-lt"/>
              <a:buAutoNum type="arabicPeriod"/>
            </a:pPr>
            <a:r>
              <a:rPr lang="en-GB" sz="4800" dirty="0">
                <a:latin typeface="Inclusive Sans" panose="020B0604020202020204" charset="0"/>
                <a:ea typeface="Lato"/>
                <a:cs typeface="Inclusive Sans" panose="020B0604020202020204" charset="0"/>
                <a:sym typeface="Lato"/>
              </a:rPr>
              <a:t>Check the SQs from the long-list against existing evidence</a:t>
            </a:r>
            <a:endParaRPr lang="en-GB" sz="4800" dirty="0">
              <a:latin typeface="Inclusive Sans" panose="020B0604020202020204" charset="0"/>
              <a:cs typeface="Inclusive Sans" panose="020B0604020202020204" charset="0"/>
            </a:endParaRPr>
          </a:p>
        </p:txBody>
      </p:sp>
    </p:spTree>
    <p:extLst>
      <p:ext uri="{BB962C8B-B14F-4D97-AF65-F5344CB8AC3E}">
        <p14:creationId xmlns:p14="http://schemas.microsoft.com/office/powerpoint/2010/main" val="939829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3AE2A74B-EA3C-DE97-8DF8-4F3CB35B3FE7}"/>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4651DD9F-DE11-5330-22E9-D448F17F97C1}"/>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51CF81E5-6D62-1D2A-81CD-B86B8F91791D}"/>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95040311-9353-5CEA-BDAE-4C575A681DB6}"/>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8194344C-E9B5-8CE2-6B9D-CA4B41D1FDAB}"/>
              </a:ext>
            </a:extLst>
          </p:cNvPr>
          <p:cNvSpPr/>
          <p:nvPr/>
        </p:nvSpPr>
        <p:spPr>
          <a:xfrm>
            <a:off x="1644494" y="5640928"/>
            <a:ext cx="3821463" cy="6175933"/>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46BBE353-29B4-696A-8422-D2A8191A1468}"/>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361ADFCA-4F8C-017C-0B9E-3E1CCF64A73A}"/>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DBD22A2E-A0B2-6C2C-137E-CA787E08C4E0}"/>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AFC1C79A-6A23-6869-4FBB-0551B9D83C44}"/>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08A70F8C-5E3C-3084-8CF0-054C891F2663}"/>
              </a:ext>
            </a:extLst>
          </p:cNvPr>
          <p:cNvSpPr/>
          <p:nvPr/>
        </p:nvSpPr>
        <p:spPr>
          <a:xfrm>
            <a:off x="5691251" y="5640929"/>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80EA5BD5-B66F-D794-120A-D7D3629C7E00}"/>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FDF3ADAE-BFCF-0EE9-C87B-9A697457B6E3}"/>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97FC1D1A-75C1-AB18-C03D-F30BA016EA9B}"/>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B145B56C-25FB-DFCA-C2B3-D210AA55358C}"/>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7289FA2D-4CCB-8508-2EF7-3BA1E78A7C91}"/>
              </a:ext>
            </a:extLst>
          </p:cNvPr>
          <p:cNvSpPr/>
          <p:nvPr/>
        </p:nvSpPr>
        <p:spPr>
          <a:xfrm>
            <a:off x="9738010"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F712BD10-CC33-8FDD-58F8-59C48D8C9F3A}"/>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AA1A139F-8287-5744-A486-963E4F1E3975}"/>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AE96DF05-0940-4412-CD9C-3450DAF6ADD5}"/>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2461E69B-4FD4-4017-5844-E9979E4CE781}"/>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6F04B00D-EDC7-31AE-9FE8-22DD739223A2}"/>
              </a:ext>
            </a:extLst>
          </p:cNvPr>
          <p:cNvSpPr/>
          <p:nvPr/>
        </p:nvSpPr>
        <p:spPr>
          <a:xfrm>
            <a:off x="13784769"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3E9E5516-5FBE-1E3D-0D72-6A22FB032005}"/>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5AD7C335-9ACC-D1A2-EAB8-1C8BF8AE9F68}"/>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2A6FC69D-9339-DEFA-8944-2D65EFFDDBA4}"/>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07D414A9-5944-84EB-86FF-C055E3A49B68}"/>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85A2E2EB-91D0-BD20-BA96-6DB7974A4FE7}"/>
              </a:ext>
            </a:extLst>
          </p:cNvPr>
          <p:cNvSpPr/>
          <p:nvPr/>
        </p:nvSpPr>
        <p:spPr>
          <a:xfrm>
            <a:off x="17831528"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BEB69DE7-E6A9-170D-6B08-1275C83BC2D1}"/>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F7AA6A0A-49F6-A675-6CD8-BA3203582C1C}"/>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21318152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759C202E-CBFE-C3BE-A66E-6DDBDC688192}"/>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00A86A22-E5A1-8B32-F24A-1B9339A16BE8}"/>
              </a:ext>
            </a:extLst>
          </p:cNvPr>
          <p:cNvSpPr txBox="1">
            <a:spLocks noGrp="1"/>
          </p:cNvSpPr>
          <p:nvPr>
            <p:ph type="title"/>
          </p:nvPr>
        </p:nvSpPr>
        <p:spPr>
          <a:xfrm>
            <a:off x="1015300" y="928086"/>
            <a:ext cx="22135270" cy="1013100"/>
          </a:xfrm>
          <a:prstGeom prst="rect">
            <a:avLst/>
          </a:prstGeom>
        </p:spPr>
        <p:txBody>
          <a:bodyPr spcFirstLastPara="1" wrap="square" lIns="0" tIns="0" rIns="0" bIns="0" anchor="t" anchorCtr="0">
            <a:noAutofit/>
          </a:bodyPr>
          <a:lstStyle/>
          <a:p>
            <a:r>
              <a:rPr lang="en-GB" sz="6000" dirty="0"/>
              <a:t>Shortlisting the Priorities</a:t>
            </a:r>
          </a:p>
        </p:txBody>
      </p:sp>
      <p:sp>
        <p:nvSpPr>
          <p:cNvPr id="4" name="Google Shape;178;p2">
            <a:extLst>
              <a:ext uri="{FF2B5EF4-FFF2-40B4-BE49-F238E27FC236}">
                <a16:creationId xmlns:a16="http://schemas.microsoft.com/office/drawing/2014/main" id="{BFC663B4-A5C7-65A4-AE7C-1CFEE03EECD1}"/>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49" name="Google Shape;180;p2">
            <a:extLst>
              <a:ext uri="{FF2B5EF4-FFF2-40B4-BE49-F238E27FC236}">
                <a16:creationId xmlns:a16="http://schemas.microsoft.com/office/drawing/2014/main" id="{C15396C9-14D7-D32E-2582-A41AA00745B3}"/>
              </a:ext>
            </a:extLst>
          </p:cNvPr>
          <p:cNvPicPr preferRelativeResize="0"/>
          <p:nvPr/>
        </p:nvPicPr>
        <p:blipFill rotWithShape="1">
          <a:blip r:embed="rId3">
            <a:alphaModFix/>
          </a:blip>
          <a:srcRect/>
          <a:stretch/>
        </p:blipFill>
        <p:spPr>
          <a:xfrm>
            <a:off x="18572531" y="332666"/>
            <a:ext cx="4799344" cy="2018242"/>
          </a:xfrm>
          <a:prstGeom prst="rect">
            <a:avLst/>
          </a:prstGeom>
          <a:noFill/>
          <a:ln>
            <a:noFill/>
          </a:ln>
        </p:spPr>
      </p:pic>
      <p:sp>
        <p:nvSpPr>
          <p:cNvPr id="3" name="Text Placeholder 2">
            <a:extLst>
              <a:ext uri="{FF2B5EF4-FFF2-40B4-BE49-F238E27FC236}">
                <a16:creationId xmlns:a16="http://schemas.microsoft.com/office/drawing/2014/main" id="{889556A4-5ED3-FB5D-82C3-7EAFE0E3A887}"/>
              </a:ext>
            </a:extLst>
          </p:cNvPr>
          <p:cNvSpPr>
            <a:spLocks noGrp="1"/>
          </p:cNvSpPr>
          <p:nvPr>
            <p:ph type="body" idx="1"/>
          </p:nvPr>
        </p:nvSpPr>
        <p:spPr>
          <a:xfrm>
            <a:off x="1015300" y="3476505"/>
            <a:ext cx="16848979" cy="8000100"/>
          </a:xfrm>
        </p:spPr>
        <p:txBody>
          <a:bodyPr/>
          <a:lstStyle/>
          <a:p>
            <a:pPr marL="12700" indent="0">
              <a:buNone/>
            </a:pPr>
            <a:r>
              <a:rPr lang="en-GB" sz="4400" b="1" dirty="0">
                <a:latin typeface="Inclusive Sans" panose="020B0604020202020204" charset="0"/>
                <a:ea typeface="Lato" panose="020F0502020204030203" pitchFamily="34" charset="0"/>
                <a:cs typeface="Inclusive Sans" panose="020B0604020202020204" charset="0"/>
                <a:sym typeface="Lato"/>
              </a:rPr>
              <a:t>Interim prioritisation stage:</a:t>
            </a:r>
          </a:p>
          <a:p>
            <a:pPr>
              <a:buFont typeface="Lato"/>
              <a:buChar char="•"/>
            </a:pPr>
            <a:r>
              <a:rPr lang="en-GB" sz="4400" dirty="0">
                <a:latin typeface="Inclusive Sans" panose="020B0604020202020204" charset="0"/>
                <a:ea typeface="Lato" panose="020F0502020204030203" pitchFamily="34" charset="0"/>
                <a:cs typeface="Inclusive Sans" panose="020B0604020202020204" charset="0"/>
                <a:sym typeface="Lato"/>
              </a:rPr>
              <a:t>Additional public consultation to move from a long list of unanswered questions, to a short list</a:t>
            </a:r>
          </a:p>
          <a:p>
            <a:pPr>
              <a:buFont typeface="Lato"/>
              <a:buChar char="•"/>
            </a:pPr>
            <a:r>
              <a:rPr lang="en-GB" sz="4400" dirty="0">
                <a:latin typeface="Inclusive Sans" panose="020B0604020202020204" charset="0"/>
                <a:ea typeface="Lato" panose="020F0502020204030203" pitchFamily="34" charset="0"/>
                <a:cs typeface="Inclusive Sans" panose="020B0604020202020204" charset="0"/>
                <a:sym typeface="Lato"/>
              </a:rPr>
              <a:t>The long-list is included in a shortlisting survey and disseminated using a similar process to the first survey</a:t>
            </a:r>
            <a:endParaRPr lang="en-GB" sz="4400" dirty="0">
              <a:latin typeface="Inclusive Sans" panose="020B0604020202020204" charset="0"/>
              <a:ea typeface="Lato" panose="020F0502020204030203" pitchFamily="34" charset="0"/>
              <a:cs typeface="Inclusive Sans" panose="020B0604020202020204" charset="0"/>
            </a:endParaRPr>
          </a:p>
          <a:p>
            <a:pPr indent="0">
              <a:buNone/>
            </a:pPr>
            <a:endParaRPr lang="en-GB" sz="4400" dirty="0">
              <a:latin typeface="Inclusive Sans" panose="020B0604020202020204" charset="0"/>
              <a:ea typeface="Lato" panose="020F0502020204030203" pitchFamily="34" charset="0"/>
              <a:cs typeface="Inclusive Sans" panose="020B0604020202020204" charset="0"/>
              <a:sym typeface="Lato"/>
            </a:endParaRPr>
          </a:p>
          <a:p>
            <a:pPr marL="12700" indent="0">
              <a:buNone/>
            </a:pPr>
            <a:r>
              <a:rPr lang="en-GB" sz="4400" b="1" dirty="0">
                <a:latin typeface="Inclusive Sans" panose="020B0604020202020204" charset="0"/>
                <a:ea typeface="Lato" panose="020F0502020204030203" pitchFamily="34" charset="0"/>
                <a:cs typeface="Inclusive Sans" panose="020B0604020202020204" charset="0"/>
                <a:sym typeface="Lato"/>
              </a:rPr>
              <a:t>Final prioritisation stage: </a:t>
            </a:r>
          </a:p>
          <a:p>
            <a:pPr>
              <a:buFont typeface="Lato"/>
              <a:buChar char="•"/>
            </a:pPr>
            <a:r>
              <a:rPr lang="en-GB" sz="4400" dirty="0">
                <a:latin typeface="Inclusive Sans" panose="020B0604020202020204" charset="0"/>
                <a:ea typeface="Lato" panose="020F0502020204030203" pitchFamily="34" charset="0"/>
                <a:cs typeface="Inclusive Sans" panose="020B0604020202020204" charset="0"/>
                <a:sym typeface="Lato"/>
              </a:rPr>
              <a:t>Ask patients, carers and health and social care professionals to vote on the most important questions in their experience</a:t>
            </a:r>
          </a:p>
          <a:p>
            <a:pPr>
              <a:buFont typeface="Lato"/>
              <a:buChar char="•"/>
            </a:pPr>
            <a:r>
              <a:rPr lang="en-GB" sz="4400" dirty="0">
                <a:latin typeface="Inclusive Sans" panose="020B0604020202020204" charset="0"/>
                <a:ea typeface="Lato" panose="020F0502020204030203" pitchFamily="34" charset="0"/>
                <a:cs typeface="Inclusive Sans" panose="020B0604020202020204" charset="0"/>
              </a:rPr>
              <a:t>Conducted during a one-day workshop facilitated by the JLA</a:t>
            </a:r>
          </a:p>
        </p:txBody>
      </p:sp>
      <p:pic>
        <p:nvPicPr>
          <p:cNvPr id="5" name="Google Shape;326;p7">
            <a:extLst>
              <a:ext uri="{FF2B5EF4-FFF2-40B4-BE49-F238E27FC236}">
                <a16:creationId xmlns:a16="http://schemas.microsoft.com/office/drawing/2014/main" id="{851F8622-C3B6-2F3A-891D-CDC9138DFFA5}"/>
              </a:ext>
            </a:extLst>
          </p:cNvPr>
          <p:cNvPicPr preferRelativeResize="0">
            <a:picLocks/>
          </p:cNvPicPr>
          <p:nvPr/>
        </p:nvPicPr>
        <p:blipFill rotWithShape="1">
          <a:blip r:embed="rId4">
            <a:alphaModFix/>
          </a:blip>
          <a:srcRect/>
          <a:stretch/>
        </p:blipFill>
        <p:spPr>
          <a:xfrm>
            <a:off x="17207475" y="4596290"/>
            <a:ext cx="6164400" cy="4117200"/>
          </a:xfrm>
          <a:prstGeom prst="rect">
            <a:avLst/>
          </a:prstGeom>
          <a:noFill/>
          <a:ln>
            <a:noFill/>
          </a:ln>
        </p:spPr>
      </p:pic>
    </p:spTree>
    <p:extLst>
      <p:ext uri="{BB962C8B-B14F-4D97-AF65-F5344CB8AC3E}">
        <p14:creationId xmlns:p14="http://schemas.microsoft.com/office/powerpoint/2010/main" val="1893533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1464A05F-4438-C6F2-D962-56A2D549FB19}"/>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20B627ED-C82F-4ED6-187A-3D3FBB5C309C}"/>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The JLA-PSP Process</a:t>
            </a:r>
          </a:p>
        </p:txBody>
      </p:sp>
      <p:sp>
        <p:nvSpPr>
          <p:cNvPr id="4" name="Google Shape;178;p2">
            <a:extLst>
              <a:ext uri="{FF2B5EF4-FFF2-40B4-BE49-F238E27FC236}">
                <a16:creationId xmlns:a16="http://schemas.microsoft.com/office/drawing/2014/main" id="{8C6AB098-6EC8-B667-BC6D-E2A0169101DD}"/>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9" name="Google Shape;205;g392f7a5c3a2_0_257">
            <a:extLst>
              <a:ext uri="{FF2B5EF4-FFF2-40B4-BE49-F238E27FC236}">
                <a16:creationId xmlns:a16="http://schemas.microsoft.com/office/drawing/2014/main" id="{99FC51CB-DED8-29D5-DDB0-82C60E1FC6BD}"/>
              </a:ext>
            </a:extLst>
          </p:cNvPr>
          <p:cNvSpPr/>
          <p:nvPr/>
        </p:nvSpPr>
        <p:spPr>
          <a:xfrm>
            <a:off x="2468990" y="3436705"/>
            <a:ext cx="1983091" cy="2018242"/>
          </a:xfrm>
          <a:prstGeom prst="roundRect">
            <a:avLst>
              <a:gd name="adj" fmla="val 10000"/>
            </a:avLst>
          </a:prstGeom>
          <a:blipFill rotWithShape="1">
            <a:blip r:embed="rId3">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0" name="Google Shape;206;g392f7a5c3a2_0_257">
            <a:extLst>
              <a:ext uri="{FF2B5EF4-FFF2-40B4-BE49-F238E27FC236}">
                <a16:creationId xmlns:a16="http://schemas.microsoft.com/office/drawing/2014/main" id="{7E43D13F-2AA9-FDB0-2810-E1698AC6B61F}"/>
              </a:ext>
            </a:extLst>
          </p:cNvPr>
          <p:cNvSpPr/>
          <p:nvPr/>
        </p:nvSpPr>
        <p:spPr>
          <a:xfrm>
            <a:off x="1644494" y="5640928"/>
            <a:ext cx="3821463" cy="6175933"/>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1" name="Google Shape;207;g392f7a5c3a2_0_257">
            <a:extLst>
              <a:ext uri="{FF2B5EF4-FFF2-40B4-BE49-F238E27FC236}">
                <a16:creationId xmlns:a16="http://schemas.microsoft.com/office/drawing/2014/main" id="{EC7CFCDC-FA7B-E924-C473-C7E4A765EE40}"/>
              </a:ext>
            </a:extLst>
          </p:cNvPr>
          <p:cNvSpPr txBox="1"/>
          <p:nvPr/>
        </p:nvSpPr>
        <p:spPr>
          <a:xfrm>
            <a:off x="1756414"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1.Create a Steering Group</a:t>
            </a:r>
            <a:endParaRPr sz="28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With representation of patients/service users, carers/supporters, and health care professionals</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Agree PSP scope and publish a protocol</a:t>
            </a:r>
            <a:endParaRPr sz="2800" dirty="0"/>
          </a:p>
        </p:txBody>
      </p:sp>
      <p:sp>
        <p:nvSpPr>
          <p:cNvPr id="12" name="Google Shape;208;g392f7a5c3a2_0_257">
            <a:extLst>
              <a:ext uri="{FF2B5EF4-FFF2-40B4-BE49-F238E27FC236}">
                <a16:creationId xmlns:a16="http://schemas.microsoft.com/office/drawing/2014/main" id="{E4DED918-4284-4E12-5A9C-DF01154DE6D6}"/>
              </a:ext>
            </a:extLst>
          </p:cNvPr>
          <p:cNvSpPr/>
          <p:nvPr/>
        </p:nvSpPr>
        <p:spPr>
          <a:xfrm>
            <a:off x="4808956"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3" name="Google Shape;209;g392f7a5c3a2_0_257">
            <a:extLst>
              <a:ext uri="{FF2B5EF4-FFF2-40B4-BE49-F238E27FC236}">
                <a16:creationId xmlns:a16="http://schemas.microsoft.com/office/drawing/2014/main" id="{D0279C7E-9570-D113-F7EE-626533A92D17}"/>
              </a:ext>
            </a:extLst>
          </p:cNvPr>
          <p:cNvSpPr txBox="1"/>
          <p:nvPr/>
        </p:nvSpPr>
        <p:spPr>
          <a:xfrm>
            <a:off x="4808956"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4" name="Google Shape;210;g392f7a5c3a2_0_257">
            <a:extLst>
              <a:ext uri="{FF2B5EF4-FFF2-40B4-BE49-F238E27FC236}">
                <a16:creationId xmlns:a16="http://schemas.microsoft.com/office/drawing/2014/main" id="{BF122959-8DD0-050F-FD45-A83AEDD30C30}"/>
              </a:ext>
            </a:extLst>
          </p:cNvPr>
          <p:cNvSpPr/>
          <p:nvPr/>
        </p:nvSpPr>
        <p:spPr>
          <a:xfrm>
            <a:off x="6515749" y="3436705"/>
            <a:ext cx="1983091" cy="2018242"/>
          </a:xfrm>
          <a:prstGeom prst="roundRect">
            <a:avLst>
              <a:gd name="adj" fmla="val 10000"/>
            </a:avLst>
          </a:prstGeom>
          <a:blipFill rotWithShape="1">
            <a:blip r:embed="rId4">
              <a:alphaModFix/>
            </a:blip>
            <a:stretch>
              <a:fillRect l="-16998" r="-16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5" name="Google Shape;211;g392f7a5c3a2_0_257">
            <a:extLst>
              <a:ext uri="{FF2B5EF4-FFF2-40B4-BE49-F238E27FC236}">
                <a16:creationId xmlns:a16="http://schemas.microsoft.com/office/drawing/2014/main" id="{EEC89389-85A0-9491-F421-BFEDFC46F252}"/>
              </a:ext>
            </a:extLst>
          </p:cNvPr>
          <p:cNvSpPr/>
          <p:nvPr/>
        </p:nvSpPr>
        <p:spPr>
          <a:xfrm>
            <a:off x="5691251" y="5640929"/>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16" name="Google Shape;212;g392f7a5c3a2_0_257">
            <a:extLst>
              <a:ext uri="{FF2B5EF4-FFF2-40B4-BE49-F238E27FC236}">
                <a16:creationId xmlns:a16="http://schemas.microsoft.com/office/drawing/2014/main" id="{06EEACEF-A73E-0632-88BC-629DA79348C3}"/>
              </a:ext>
            </a:extLst>
          </p:cNvPr>
          <p:cNvSpPr txBox="1"/>
          <p:nvPr/>
        </p:nvSpPr>
        <p:spPr>
          <a:xfrm>
            <a:off x="5803171"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2.Gather </a:t>
            </a:r>
            <a:endParaRPr sz="28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Uncertainties </a:t>
            </a:r>
            <a:endParaRPr sz="3600" b="1" dirty="0">
              <a:solidFill>
                <a:srgbClr val="FFFFFF"/>
              </a:solidFill>
              <a:latin typeface="Lato"/>
              <a:ea typeface="Lato"/>
              <a:cs typeface="Lato"/>
              <a:sym typeface="Lato"/>
            </a:endParaRPr>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Launch a consultation phase</a:t>
            </a:r>
            <a:endParaRPr sz="2800" dirty="0">
              <a:solidFill>
                <a:srgbClr val="FFFFFF"/>
              </a:solidFill>
              <a:latin typeface="Lato"/>
              <a:ea typeface="Lato"/>
              <a:cs typeface="Lato"/>
              <a:sym typeface="Lato"/>
            </a:endParaRP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Steering Group engagement with patients, carers and health care professionals</a:t>
            </a:r>
            <a:endParaRPr sz="2800" dirty="0"/>
          </a:p>
          <a:p>
            <a:pPr marL="257176" lvl="1" indent="-104776" defTabSz="1371600">
              <a:lnSpc>
                <a:spcPct val="90000"/>
              </a:lnSpc>
              <a:spcBef>
                <a:spcPts val="316"/>
              </a:spcBef>
              <a:buSzPts val="1600"/>
              <a:defRPr/>
            </a:pPr>
            <a:endParaRPr sz="3200" dirty="0">
              <a:solidFill>
                <a:srgbClr val="FFFFFF"/>
              </a:solidFill>
              <a:latin typeface="Lato"/>
              <a:ea typeface="Lato"/>
              <a:cs typeface="Lato"/>
              <a:sym typeface="Lato"/>
            </a:endParaRPr>
          </a:p>
        </p:txBody>
      </p:sp>
      <p:sp>
        <p:nvSpPr>
          <p:cNvPr id="17" name="Google Shape;213;g392f7a5c3a2_0_257">
            <a:extLst>
              <a:ext uri="{FF2B5EF4-FFF2-40B4-BE49-F238E27FC236}">
                <a16:creationId xmlns:a16="http://schemas.microsoft.com/office/drawing/2014/main" id="{F4A786C3-0F00-455D-3917-4F89E74A3C09}"/>
              </a:ext>
            </a:extLst>
          </p:cNvPr>
          <p:cNvSpPr/>
          <p:nvPr/>
        </p:nvSpPr>
        <p:spPr>
          <a:xfrm>
            <a:off x="8855715"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18" name="Google Shape;214;g392f7a5c3a2_0_257">
            <a:extLst>
              <a:ext uri="{FF2B5EF4-FFF2-40B4-BE49-F238E27FC236}">
                <a16:creationId xmlns:a16="http://schemas.microsoft.com/office/drawing/2014/main" id="{3E59AA15-C001-1431-170B-DEF22EE5043F}"/>
              </a:ext>
            </a:extLst>
          </p:cNvPr>
          <p:cNvSpPr txBox="1"/>
          <p:nvPr/>
        </p:nvSpPr>
        <p:spPr>
          <a:xfrm>
            <a:off x="8855715"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19" name="Google Shape;215;g392f7a5c3a2_0_257">
            <a:extLst>
              <a:ext uri="{FF2B5EF4-FFF2-40B4-BE49-F238E27FC236}">
                <a16:creationId xmlns:a16="http://schemas.microsoft.com/office/drawing/2014/main" id="{8520A650-C415-5ED0-BC61-DEDC9E020C33}"/>
              </a:ext>
            </a:extLst>
          </p:cNvPr>
          <p:cNvSpPr/>
          <p:nvPr/>
        </p:nvSpPr>
        <p:spPr>
          <a:xfrm>
            <a:off x="10562508" y="3436705"/>
            <a:ext cx="1983091" cy="2018242"/>
          </a:xfrm>
          <a:prstGeom prst="roundRect">
            <a:avLst>
              <a:gd name="adj" fmla="val 10000"/>
            </a:avLst>
          </a:prstGeom>
          <a:blipFill rotWithShape="1">
            <a:blip r:embed="rId5">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0" name="Google Shape;216;g392f7a5c3a2_0_257">
            <a:extLst>
              <a:ext uri="{FF2B5EF4-FFF2-40B4-BE49-F238E27FC236}">
                <a16:creationId xmlns:a16="http://schemas.microsoft.com/office/drawing/2014/main" id="{C0F30EB4-1A8B-C4BC-6F62-22FF32BB03EF}"/>
              </a:ext>
            </a:extLst>
          </p:cNvPr>
          <p:cNvSpPr/>
          <p:nvPr/>
        </p:nvSpPr>
        <p:spPr>
          <a:xfrm>
            <a:off x="9738010"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3600"/>
          </a:p>
        </p:txBody>
      </p:sp>
      <p:sp>
        <p:nvSpPr>
          <p:cNvPr id="21" name="Google Shape;217;g392f7a5c3a2_0_257">
            <a:extLst>
              <a:ext uri="{FF2B5EF4-FFF2-40B4-BE49-F238E27FC236}">
                <a16:creationId xmlns:a16="http://schemas.microsoft.com/office/drawing/2014/main" id="{A5BA886A-ACCD-FEA0-DED0-4B7FD8B33ADA}"/>
              </a:ext>
            </a:extLst>
          </p:cNvPr>
          <p:cNvSpPr txBox="1"/>
          <p:nvPr/>
        </p:nvSpPr>
        <p:spPr>
          <a:xfrm>
            <a:off x="9849930"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3.Summarise responses</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4.Evidence Check</a:t>
            </a:r>
            <a:endParaRPr sz="3600" dirty="0"/>
          </a:p>
          <a:p>
            <a:pPr indent="-133350" defTabSz="1371600">
              <a:spcBef>
                <a:spcPts val="1050"/>
              </a:spcBef>
              <a:buClr>
                <a:srgbClr val="FFFFFF"/>
              </a:buClr>
              <a:buSzPts val="1400"/>
              <a:buFont typeface="Arial"/>
              <a:buChar char="•"/>
              <a:defRPr/>
            </a:pPr>
            <a:r>
              <a:rPr lang="en-GB" sz="2400" dirty="0">
                <a:solidFill>
                  <a:srgbClr val="FFFFFF"/>
                </a:solidFill>
                <a:latin typeface="Lato"/>
                <a:ea typeface="Lato"/>
                <a:cs typeface="Lato"/>
                <a:sym typeface="Lato"/>
              </a:rPr>
              <a:t> </a:t>
            </a:r>
            <a:r>
              <a:rPr lang="en-GB" sz="2800" dirty="0">
                <a:solidFill>
                  <a:srgbClr val="FFFFFF"/>
                </a:solidFill>
                <a:latin typeface="Lato"/>
                <a:ea typeface="Lato"/>
                <a:cs typeface="Lato"/>
                <a:sym typeface="Lato"/>
              </a:rPr>
              <a:t>Form summary questions</a:t>
            </a:r>
            <a:endParaRPr sz="2800" dirty="0">
              <a:solidFill>
                <a:srgbClr val="FFFFFF"/>
              </a:solidFill>
              <a:latin typeface="Lato"/>
              <a:ea typeface="Lato"/>
              <a:cs typeface="Lato"/>
              <a:sym typeface="Lato"/>
            </a:endParaRPr>
          </a:p>
          <a:p>
            <a:pPr indent="-133350" defTabSz="1371600">
              <a:buClr>
                <a:srgbClr val="FFFFFF"/>
              </a:buClr>
              <a:buSzPts val="1400"/>
              <a:buFont typeface="Arial"/>
              <a:buChar char="•"/>
              <a:defRPr/>
            </a:pPr>
            <a:r>
              <a:rPr lang="en-GB" sz="2800" dirty="0">
                <a:solidFill>
                  <a:srgbClr val="FFFFFF"/>
                </a:solidFill>
                <a:latin typeface="Lato"/>
                <a:ea typeface="Lato"/>
                <a:cs typeface="Lato"/>
                <a:sym typeface="Lato"/>
              </a:rPr>
              <a:t> Check existing evidence</a:t>
            </a:r>
            <a:endParaRPr sz="2800" dirty="0">
              <a:solidFill>
                <a:srgbClr val="FFFFFF"/>
              </a:solidFill>
              <a:latin typeface="Lato"/>
              <a:ea typeface="Lato"/>
              <a:cs typeface="Lato"/>
              <a:sym typeface="Lato"/>
            </a:endParaRPr>
          </a:p>
          <a:p>
            <a:pPr marL="171450" lvl="1" defTabSz="1371600">
              <a:lnSpc>
                <a:spcPct val="90000"/>
              </a:lnSpc>
              <a:buSzPts val="1400"/>
              <a:defRPr/>
            </a:pPr>
            <a:endParaRPr sz="2400" dirty="0">
              <a:solidFill>
                <a:srgbClr val="FFFFFF"/>
              </a:solidFill>
              <a:latin typeface="Lato"/>
              <a:ea typeface="Lato"/>
              <a:cs typeface="Lato"/>
              <a:sym typeface="Lato"/>
            </a:endParaRPr>
          </a:p>
        </p:txBody>
      </p:sp>
      <p:sp>
        <p:nvSpPr>
          <p:cNvPr id="22" name="Google Shape;218;g392f7a5c3a2_0_257">
            <a:extLst>
              <a:ext uri="{FF2B5EF4-FFF2-40B4-BE49-F238E27FC236}">
                <a16:creationId xmlns:a16="http://schemas.microsoft.com/office/drawing/2014/main" id="{2DFF5864-3EE6-271E-C0B3-1DEDC66851EF}"/>
              </a:ext>
            </a:extLst>
          </p:cNvPr>
          <p:cNvSpPr/>
          <p:nvPr/>
        </p:nvSpPr>
        <p:spPr>
          <a:xfrm>
            <a:off x="12902474"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3" name="Google Shape;219;g392f7a5c3a2_0_257">
            <a:extLst>
              <a:ext uri="{FF2B5EF4-FFF2-40B4-BE49-F238E27FC236}">
                <a16:creationId xmlns:a16="http://schemas.microsoft.com/office/drawing/2014/main" id="{A5877E1D-BA89-8ED7-B3D4-FEA19FDE8486}"/>
              </a:ext>
            </a:extLst>
          </p:cNvPr>
          <p:cNvSpPr txBox="1"/>
          <p:nvPr/>
        </p:nvSpPr>
        <p:spPr>
          <a:xfrm>
            <a:off x="12902474"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4" name="Google Shape;220;g392f7a5c3a2_0_257">
            <a:extLst>
              <a:ext uri="{FF2B5EF4-FFF2-40B4-BE49-F238E27FC236}">
                <a16:creationId xmlns:a16="http://schemas.microsoft.com/office/drawing/2014/main" id="{30B288C4-8911-779F-75DB-6C2FAE438C43}"/>
              </a:ext>
            </a:extLst>
          </p:cNvPr>
          <p:cNvSpPr/>
          <p:nvPr/>
        </p:nvSpPr>
        <p:spPr>
          <a:xfrm>
            <a:off x="14609267" y="3436705"/>
            <a:ext cx="1983091" cy="2018242"/>
          </a:xfrm>
          <a:prstGeom prst="roundRect">
            <a:avLst>
              <a:gd name="adj" fmla="val 10000"/>
            </a:avLst>
          </a:prstGeom>
          <a:blipFill rotWithShape="1">
            <a:blip r:embed="rId6">
              <a:alphaModFix/>
            </a:blip>
            <a:stretch>
              <a:fillRect l="-38999" r="-38999"/>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5" name="Google Shape;221;g392f7a5c3a2_0_257">
            <a:extLst>
              <a:ext uri="{FF2B5EF4-FFF2-40B4-BE49-F238E27FC236}">
                <a16:creationId xmlns:a16="http://schemas.microsoft.com/office/drawing/2014/main" id="{1492731F-5064-F24F-8501-4763554023F4}"/>
              </a:ext>
            </a:extLst>
          </p:cNvPr>
          <p:cNvSpPr/>
          <p:nvPr/>
        </p:nvSpPr>
        <p:spPr>
          <a:xfrm>
            <a:off x="13784769" y="5640928"/>
            <a:ext cx="3821463" cy="6175932"/>
          </a:xfrm>
          <a:prstGeom prst="roundRect">
            <a:avLst>
              <a:gd name="adj" fmla="val 10000"/>
            </a:avLst>
          </a:prstGeom>
          <a:solidFill>
            <a:schemeClr val="bg1">
              <a:lumMod val="85000"/>
            </a:schemeClr>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26" name="Google Shape;222;g392f7a5c3a2_0_257">
            <a:extLst>
              <a:ext uri="{FF2B5EF4-FFF2-40B4-BE49-F238E27FC236}">
                <a16:creationId xmlns:a16="http://schemas.microsoft.com/office/drawing/2014/main" id="{049881AC-6A2E-5E2D-C61A-D87C99B50C2F}"/>
              </a:ext>
            </a:extLst>
          </p:cNvPr>
          <p:cNvSpPr txBox="1"/>
          <p:nvPr/>
        </p:nvSpPr>
        <p:spPr>
          <a:xfrm>
            <a:off x="13896689"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5.Shortlisting Survey</a:t>
            </a:r>
            <a:endParaRPr sz="3600" dirty="0"/>
          </a:p>
          <a:p>
            <a:pPr algn="ctr" defTabSz="1371600">
              <a:lnSpc>
                <a:spcPct val="90000"/>
              </a:lnSpc>
              <a:spcBef>
                <a:spcPts val="1050"/>
              </a:spcBef>
              <a:buClr>
                <a:srgbClr val="FFFFFF"/>
              </a:buClr>
              <a:buSzPts val="2000"/>
              <a:defRPr/>
            </a:pPr>
            <a:r>
              <a:rPr lang="en-GB" sz="3600" b="1" dirty="0">
                <a:solidFill>
                  <a:srgbClr val="FFFFFF"/>
                </a:solidFill>
                <a:latin typeface="Lato"/>
                <a:ea typeface="Lato"/>
                <a:cs typeface="Lato"/>
                <a:sym typeface="Lato"/>
              </a:rPr>
              <a:t>6.Final Workshop</a:t>
            </a:r>
            <a:r>
              <a:rPr lang="en-GB" sz="3200" b="1" dirty="0">
                <a:solidFill>
                  <a:srgbClr val="FFFFFF"/>
                </a:solidFill>
                <a:latin typeface="Lato"/>
                <a:ea typeface="Lato"/>
                <a:cs typeface="Lato"/>
                <a:sym typeface="Lato"/>
              </a:rPr>
              <a:t> </a:t>
            </a:r>
            <a:endParaRPr sz="2400" dirty="0"/>
          </a:p>
          <a:p>
            <a:pPr algn="ctr" defTabSz="1371600">
              <a:lnSpc>
                <a:spcPct val="90000"/>
              </a:lnSpc>
              <a:spcBef>
                <a:spcPts val="1050"/>
              </a:spcBef>
              <a:buClr>
                <a:srgbClr val="FFFFFF"/>
              </a:buClr>
              <a:buSzPts val="1400"/>
              <a:defRPr/>
            </a:pPr>
            <a:r>
              <a:rPr lang="en-GB" sz="2800" dirty="0">
                <a:solidFill>
                  <a:srgbClr val="FFFFFF"/>
                </a:solidFill>
                <a:latin typeface="Lato"/>
                <a:ea typeface="Lato"/>
                <a:cs typeface="Lato"/>
                <a:sym typeface="Lato"/>
              </a:rPr>
              <a:t>Reducing the long list of summary questions to a shorter list. Normally around 25 to be taken to the Final Workshop</a:t>
            </a:r>
            <a:endParaRPr sz="2800" dirty="0"/>
          </a:p>
        </p:txBody>
      </p:sp>
      <p:sp>
        <p:nvSpPr>
          <p:cNvPr id="27" name="Google Shape;223;g392f7a5c3a2_0_257">
            <a:extLst>
              <a:ext uri="{FF2B5EF4-FFF2-40B4-BE49-F238E27FC236}">
                <a16:creationId xmlns:a16="http://schemas.microsoft.com/office/drawing/2014/main" id="{F63342AD-AC18-EF31-2217-580325A7C145}"/>
              </a:ext>
            </a:extLst>
          </p:cNvPr>
          <p:cNvSpPr/>
          <p:nvPr/>
        </p:nvSpPr>
        <p:spPr>
          <a:xfrm>
            <a:off x="16949233" y="4031467"/>
            <a:ext cx="1452635" cy="1270391"/>
          </a:xfrm>
          <a:prstGeom prst="rightArrow">
            <a:avLst>
              <a:gd name="adj1" fmla="val 60000"/>
              <a:gd name="adj2" fmla="val 50000"/>
            </a:avLst>
          </a:prstGeom>
          <a:solidFill>
            <a:srgbClr val="FFC000"/>
          </a:solidFill>
          <a:ln>
            <a:noFill/>
          </a:ln>
        </p:spPr>
        <p:txBody>
          <a:bodyPr spcFirstLastPara="1" wrap="square" lIns="137138" tIns="137138" rIns="137138" bIns="137138" anchor="ctr" anchorCtr="0">
            <a:noAutofit/>
          </a:bodyPr>
          <a:lstStyle/>
          <a:p>
            <a:pPr defTabSz="1371600">
              <a:defRPr/>
            </a:pPr>
            <a:endParaRPr sz="2400"/>
          </a:p>
        </p:txBody>
      </p:sp>
      <p:sp>
        <p:nvSpPr>
          <p:cNvPr id="28" name="Google Shape;224;g392f7a5c3a2_0_257">
            <a:extLst>
              <a:ext uri="{FF2B5EF4-FFF2-40B4-BE49-F238E27FC236}">
                <a16:creationId xmlns:a16="http://schemas.microsoft.com/office/drawing/2014/main" id="{A5F88364-649E-A587-BEA8-C51C8420891A}"/>
              </a:ext>
            </a:extLst>
          </p:cNvPr>
          <p:cNvSpPr txBox="1"/>
          <p:nvPr/>
        </p:nvSpPr>
        <p:spPr>
          <a:xfrm>
            <a:off x="16949233" y="4064675"/>
            <a:ext cx="1083763" cy="762460"/>
          </a:xfrm>
          <a:prstGeom prst="rect">
            <a:avLst/>
          </a:prstGeom>
          <a:noFill/>
          <a:ln>
            <a:noFill/>
          </a:ln>
        </p:spPr>
        <p:txBody>
          <a:bodyPr spcFirstLastPara="1" wrap="square" lIns="0" tIns="0" rIns="0" bIns="0" anchor="ctr" anchorCtr="0">
            <a:noAutofit/>
          </a:bodyPr>
          <a:lstStyle/>
          <a:p>
            <a:pPr algn="ctr" defTabSz="1371600">
              <a:lnSpc>
                <a:spcPct val="90000"/>
              </a:lnSpc>
              <a:buSzPts val="2900"/>
              <a:defRPr/>
            </a:pPr>
            <a:endParaRPr sz="4400">
              <a:solidFill>
                <a:srgbClr val="FFFFFF"/>
              </a:solidFill>
              <a:latin typeface="Calibri"/>
              <a:ea typeface="Calibri"/>
              <a:cs typeface="Calibri"/>
              <a:sym typeface="Calibri"/>
            </a:endParaRPr>
          </a:p>
        </p:txBody>
      </p:sp>
      <p:sp>
        <p:nvSpPr>
          <p:cNvPr id="29" name="Google Shape;225;g392f7a5c3a2_0_257">
            <a:extLst>
              <a:ext uri="{FF2B5EF4-FFF2-40B4-BE49-F238E27FC236}">
                <a16:creationId xmlns:a16="http://schemas.microsoft.com/office/drawing/2014/main" id="{7FB6F3C8-1C5D-3A6E-6AEE-05359210FC57}"/>
              </a:ext>
            </a:extLst>
          </p:cNvPr>
          <p:cNvSpPr/>
          <p:nvPr/>
        </p:nvSpPr>
        <p:spPr>
          <a:xfrm>
            <a:off x="18656026" y="3436705"/>
            <a:ext cx="1983091" cy="2018242"/>
          </a:xfrm>
          <a:prstGeom prst="roundRect">
            <a:avLst>
              <a:gd name="adj" fmla="val 10000"/>
            </a:avLst>
          </a:prstGeom>
          <a:blipFill rotWithShape="1">
            <a:blip r:embed="rId7">
              <a:alphaModFix/>
            </a:blip>
            <a:stretch>
              <a:fillRect l="-24998" r="-24998"/>
            </a:stretch>
          </a:blip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0" name="Google Shape;226;g392f7a5c3a2_0_257">
            <a:extLst>
              <a:ext uri="{FF2B5EF4-FFF2-40B4-BE49-F238E27FC236}">
                <a16:creationId xmlns:a16="http://schemas.microsoft.com/office/drawing/2014/main" id="{45A5AB2B-671F-BBE2-4DF2-4D635DFD8D96}"/>
              </a:ext>
            </a:extLst>
          </p:cNvPr>
          <p:cNvSpPr/>
          <p:nvPr/>
        </p:nvSpPr>
        <p:spPr>
          <a:xfrm>
            <a:off x="17831528" y="5640928"/>
            <a:ext cx="3821463" cy="6175932"/>
          </a:xfrm>
          <a:prstGeom prst="roundRect">
            <a:avLst>
              <a:gd name="adj" fmla="val 10000"/>
            </a:avLst>
          </a:prstGeom>
          <a:solidFill>
            <a:srgbClr val="B61E37"/>
          </a:solidFill>
          <a:ln w="12700" cap="flat" cmpd="sng">
            <a:solidFill>
              <a:schemeClr val="lt1"/>
            </a:solidFill>
            <a:prstDash val="solid"/>
            <a:miter lim="800000"/>
            <a:headEnd type="none" w="sm" len="sm"/>
            <a:tailEnd type="none" w="sm" len="sm"/>
          </a:ln>
        </p:spPr>
        <p:txBody>
          <a:bodyPr spcFirstLastPara="1" wrap="square" lIns="137138" tIns="137138" rIns="137138" bIns="137138" anchor="ctr" anchorCtr="0">
            <a:noAutofit/>
          </a:bodyPr>
          <a:lstStyle/>
          <a:p>
            <a:pPr defTabSz="1371600">
              <a:defRPr/>
            </a:pPr>
            <a:endParaRPr sz="2400"/>
          </a:p>
        </p:txBody>
      </p:sp>
      <p:sp>
        <p:nvSpPr>
          <p:cNvPr id="31" name="Google Shape;227;g392f7a5c3a2_0_257">
            <a:extLst>
              <a:ext uri="{FF2B5EF4-FFF2-40B4-BE49-F238E27FC236}">
                <a16:creationId xmlns:a16="http://schemas.microsoft.com/office/drawing/2014/main" id="{881B59B1-268C-925E-82C6-7099503E5058}"/>
              </a:ext>
            </a:extLst>
          </p:cNvPr>
          <p:cNvSpPr txBox="1"/>
          <p:nvPr/>
        </p:nvSpPr>
        <p:spPr>
          <a:xfrm>
            <a:off x="17943448" y="5756514"/>
            <a:ext cx="3597311" cy="4865245"/>
          </a:xfrm>
          <a:prstGeom prst="rect">
            <a:avLst/>
          </a:prstGeom>
          <a:noFill/>
          <a:ln>
            <a:noFill/>
          </a:ln>
        </p:spPr>
        <p:txBody>
          <a:bodyPr spcFirstLastPara="1" wrap="square" lIns="114300" tIns="114300" rIns="114300" bIns="114300" anchor="t" anchorCtr="0">
            <a:noAutofit/>
          </a:bodyPr>
          <a:lstStyle/>
          <a:p>
            <a:pPr algn="ctr" defTabSz="1371600">
              <a:lnSpc>
                <a:spcPct val="90000"/>
              </a:lnSpc>
              <a:buClr>
                <a:srgbClr val="FFFFFF"/>
              </a:buClr>
              <a:buSzPts val="2000"/>
              <a:defRPr/>
            </a:pPr>
            <a:r>
              <a:rPr lang="en-GB" sz="3600" b="1" dirty="0">
                <a:solidFill>
                  <a:srgbClr val="FFFFFF"/>
                </a:solidFill>
                <a:latin typeface="Lato"/>
                <a:ea typeface="Lato"/>
                <a:cs typeface="Lato"/>
                <a:sym typeface="Lato"/>
              </a:rPr>
              <a:t>7.Publish and Promote Top 10 research priorities</a:t>
            </a:r>
            <a:endParaRPr sz="3600" dirty="0"/>
          </a:p>
          <a:p>
            <a:pPr marL="171450" lvl="1" indent="-171450" defTabSz="1371600">
              <a:lnSpc>
                <a:spcPct val="90000"/>
              </a:lnSpc>
              <a:spcBef>
                <a:spcPts val="1050"/>
              </a:spcBef>
              <a:buClr>
                <a:srgbClr val="FFFFFF"/>
              </a:buClr>
              <a:buSzPts val="1400"/>
              <a:buFont typeface="Lato"/>
              <a:buChar char="•"/>
              <a:defRPr/>
            </a:pPr>
            <a:r>
              <a:rPr lang="en-GB" sz="2800" dirty="0">
                <a:solidFill>
                  <a:srgbClr val="FFFFFF"/>
                </a:solidFill>
                <a:latin typeface="Lato"/>
                <a:ea typeface="Lato"/>
                <a:cs typeface="Lato"/>
                <a:sym typeface="Lato"/>
              </a:rPr>
              <a:t>Promote to researchers and funders</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Final report publication</a:t>
            </a:r>
            <a:endParaRPr sz="2800" dirty="0"/>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Long term tracking of Impact</a:t>
            </a:r>
          </a:p>
          <a:p>
            <a:pPr marL="171450" lvl="1" indent="-171450" defTabSz="1371600">
              <a:lnSpc>
                <a:spcPct val="90000"/>
              </a:lnSpc>
              <a:spcBef>
                <a:spcPts val="316"/>
              </a:spcBef>
              <a:buClr>
                <a:srgbClr val="FFFFFF"/>
              </a:buClr>
              <a:buSzPts val="1400"/>
              <a:buFont typeface="Lato"/>
              <a:buChar char="•"/>
              <a:defRPr/>
            </a:pPr>
            <a:r>
              <a:rPr lang="en-GB" sz="2800" dirty="0">
                <a:solidFill>
                  <a:srgbClr val="FFFFFF"/>
                </a:solidFill>
                <a:latin typeface="Lato"/>
                <a:ea typeface="Lato"/>
                <a:cs typeface="Lato"/>
                <a:sym typeface="Lato"/>
              </a:rPr>
              <a:t>Apply for research funding</a:t>
            </a:r>
          </a:p>
        </p:txBody>
      </p:sp>
      <p:pic>
        <p:nvPicPr>
          <p:cNvPr id="33" name="Google Shape;180;p2">
            <a:extLst>
              <a:ext uri="{FF2B5EF4-FFF2-40B4-BE49-F238E27FC236}">
                <a16:creationId xmlns:a16="http://schemas.microsoft.com/office/drawing/2014/main" id="{0CF64452-ABC5-C602-9916-9ADB6845F76A}"/>
              </a:ext>
            </a:extLst>
          </p:cNvPr>
          <p:cNvPicPr preferRelativeResize="0"/>
          <p:nvPr/>
        </p:nvPicPr>
        <p:blipFill rotWithShape="1">
          <a:blip r:embed="rId8">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3985570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9AECA443-DD09-C60A-3DA7-CC75899BA131}"/>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24EA8E59-3EDE-1242-752B-AB3E41F1FE55}"/>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Publishing the Research Priorities</a:t>
            </a:r>
          </a:p>
        </p:txBody>
      </p:sp>
      <p:sp>
        <p:nvSpPr>
          <p:cNvPr id="4" name="Google Shape;178;p2">
            <a:extLst>
              <a:ext uri="{FF2B5EF4-FFF2-40B4-BE49-F238E27FC236}">
                <a16:creationId xmlns:a16="http://schemas.microsoft.com/office/drawing/2014/main" id="{3D4F882E-E7CA-C82F-39F3-7F3C5465FECC}"/>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33" name="Google Shape;180;p2">
            <a:extLst>
              <a:ext uri="{FF2B5EF4-FFF2-40B4-BE49-F238E27FC236}">
                <a16:creationId xmlns:a16="http://schemas.microsoft.com/office/drawing/2014/main" id="{2701A299-B033-7223-42B9-537705EE716A}"/>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pic>
        <p:nvPicPr>
          <p:cNvPr id="3" name="Picture 2">
            <a:extLst>
              <a:ext uri="{FF2B5EF4-FFF2-40B4-BE49-F238E27FC236}">
                <a16:creationId xmlns:a16="http://schemas.microsoft.com/office/drawing/2014/main" id="{91EF172D-7F73-DE78-802C-67EE519CD94C}"/>
              </a:ext>
            </a:extLst>
          </p:cNvPr>
          <p:cNvPicPr>
            <a:picLocks noChangeAspect="1"/>
          </p:cNvPicPr>
          <p:nvPr/>
        </p:nvPicPr>
        <p:blipFill>
          <a:blip r:embed="rId4"/>
          <a:stretch>
            <a:fillRect/>
          </a:stretch>
        </p:blipFill>
        <p:spPr>
          <a:xfrm>
            <a:off x="1736832" y="3656643"/>
            <a:ext cx="6378471" cy="6303303"/>
          </a:xfrm>
          <a:prstGeom prst="rect">
            <a:avLst/>
          </a:prstGeom>
        </p:spPr>
      </p:pic>
      <p:pic>
        <p:nvPicPr>
          <p:cNvPr id="6" name="Picture 5">
            <a:extLst>
              <a:ext uri="{FF2B5EF4-FFF2-40B4-BE49-F238E27FC236}">
                <a16:creationId xmlns:a16="http://schemas.microsoft.com/office/drawing/2014/main" id="{3CE3ADE9-80F6-CDC7-AC20-D6A2AA5C2DC9}"/>
              </a:ext>
            </a:extLst>
          </p:cNvPr>
          <p:cNvPicPr>
            <a:picLocks noChangeAspect="1"/>
          </p:cNvPicPr>
          <p:nvPr/>
        </p:nvPicPr>
        <p:blipFill>
          <a:blip r:embed="rId5"/>
          <a:stretch>
            <a:fillRect/>
          </a:stretch>
        </p:blipFill>
        <p:spPr>
          <a:xfrm>
            <a:off x="9428148" y="3291517"/>
            <a:ext cx="5150914" cy="7299971"/>
          </a:xfrm>
          <a:prstGeom prst="rect">
            <a:avLst/>
          </a:prstGeom>
        </p:spPr>
      </p:pic>
      <p:pic>
        <p:nvPicPr>
          <p:cNvPr id="34" name="Picture 33">
            <a:extLst>
              <a:ext uri="{FF2B5EF4-FFF2-40B4-BE49-F238E27FC236}">
                <a16:creationId xmlns:a16="http://schemas.microsoft.com/office/drawing/2014/main" id="{ACC76E1D-ABFA-DCA4-9735-8D574707DC23}"/>
              </a:ext>
            </a:extLst>
          </p:cNvPr>
          <p:cNvPicPr>
            <a:picLocks noChangeAspect="1"/>
          </p:cNvPicPr>
          <p:nvPr/>
        </p:nvPicPr>
        <p:blipFill>
          <a:blip r:embed="rId6"/>
          <a:stretch>
            <a:fillRect/>
          </a:stretch>
        </p:blipFill>
        <p:spPr>
          <a:xfrm>
            <a:off x="15098732" y="3656643"/>
            <a:ext cx="7863845" cy="6402713"/>
          </a:xfrm>
          <a:prstGeom prst="rect">
            <a:avLst/>
          </a:prstGeom>
        </p:spPr>
      </p:pic>
    </p:spTree>
    <p:extLst>
      <p:ext uri="{BB962C8B-B14F-4D97-AF65-F5344CB8AC3E}">
        <p14:creationId xmlns:p14="http://schemas.microsoft.com/office/powerpoint/2010/main" val="1191456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7537BF1A-0325-A3B7-08FF-080EDC6A2705}"/>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BB0BAADF-DCB5-FF94-6293-5ED912D3540C}"/>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Publishing the Research Priorities</a:t>
            </a:r>
          </a:p>
        </p:txBody>
      </p:sp>
      <p:sp>
        <p:nvSpPr>
          <p:cNvPr id="4" name="Google Shape;178;p2">
            <a:extLst>
              <a:ext uri="{FF2B5EF4-FFF2-40B4-BE49-F238E27FC236}">
                <a16:creationId xmlns:a16="http://schemas.microsoft.com/office/drawing/2014/main" id="{5ECCF5B5-150B-8AAD-947F-26331AAF160F}"/>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33" name="Google Shape;180;p2">
            <a:extLst>
              <a:ext uri="{FF2B5EF4-FFF2-40B4-BE49-F238E27FC236}">
                <a16:creationId xmlns:a16="http://schemas.microsoft.com/office/drawing/2014/main" id="{655C9312-335D-5199-FB4B-AEEEDA756798}"/>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pic>
        <p:nvPicPr>
          <p:cNvPr id="3" name="Picture 2">
            <a:extLst>
              <a:ext uri="{FF2B5EF4-FFF2-40B4-BE49-F238E27FC236}">
                <a16:creationId xmlns:a16="http://schemas.microsoft.com/office/drawing/2014/main" id="{F18A7051-E103-F56F-2B6C-9DDB803CCD52}"/>
              </a:ext>
            </a:extLst>
          </p:cNvPr>
          <p:cNvPicPr>
            <a:picLocks noChangeAspect="1"/>
          </p:cNvPicPr>
          <p:nvPr/>
        </p:nvPicPr>
        <p:blipFill>
          <a:blip r:embed="rId4">
            <a:alphaModFix amt="35000"/>
          </a:blip>
          <a:stretch>
            <a:fillRect/>
          </a:stretch>
        </p:blipFill>
        <p:spPr>
          <a:xfrm>
            <a:off x="1692227" y="3656643"/>
            <a:ext cx="6378471" cy="6303303"/>
          </a:xfrm>
          <a:prstGeom prst="rect">
            <a:avLst/>
          </a:prstGeom>
        </p:spPr>
      </p:pic>
      <p:pic>
        <p:nvPicPr>
          <p:cNvPr id="6" name="Picture 5">
            <a:extLst>
              <a:ext uri="{FF2B5EF4-FFF2-40B4-BE49-F238E27FC236}">
                <a16:creationId xmlns:a16="http://schemas.microsoft.com/office/drawing/2014/main" id="{35E24F92-0A1F-916F-5B63-0CCF7A5D9D93}"/>
              </a:ext>
            </a:extLst>
          </p:cNvPr>
          <p:cNvPicPr>
            <a:picLocks noChangeAspect="1"/>
          </p:cNvPicPr>
          <p:nvPr/>
        </p:nvPicPr>
        <p:blipFill>
          <a:blip r:embed="rId5">
            <a:alphaModFix amt="35000"/>
          </a:blip>
          <a:stretch>
            <a:fillRect/>
          </a:stretch>
        </p:blipFill>
        <p:spPr>
          <a:xfrm>
            <a:off x="9383543" y="3291517"/>
            <a:ext cx="5150914" cy="7299971"/>
          </a:xfrm>
          <a:prstGeom prst="rect">
            <a:avLst/>
          </a:prstGeom>
        </p:spPr>
      </p:pic>
      <p:pic>
        <p:nvPicPr>
          <p:cNvPr id="34" name="Picture 33">
            <a:extLst>
              <a:ext uri="{FF2B5EF4-FFF2-40B4-BE49-F238E27FC236}">
                <a16:creationId xmlns:a16="http://schemas.microsoft.com/office/drawing/2014/main" id="{21A18407-D1F5-5A20-10DA-910876DB1326}"/>
              </a:ext>
            </a:extLst>
          </p:cNvPr>
          <p:cNvPicPr>
            <a:picLocks noChangeAspect="1"/>
          </p:cNvPicPr>
          <p:nvPr/>
        </p:nvPicPr>
        <p:blipFill>
          <a:blip r:embed="rId6">
            <a:alphaModFix amt="35000"/>
          </a:blip>
          <a:stretch>
            <a:fillRect/>
          </a:stretch>
        </p:blipFill>
        <p:spPr>
          <a:xfrm>
            <a:off x="15054127" y="3656643"/>
            <a:ext cx="7863845" cy="6402713"/>
          </a:xfrm>
          <a:prstGeom prst="rect">
            <a:avLst/>
          </a:prstGeom>
        </p:spPr>
      </p:pic>
      <p:pic>
        <p:nvPicPr>
          <p:cNvPr id="8" name="Picture 7">
            <a:extLst>
              <a:ext uri="{FF2B5EF4-FFF2-40B4-BE49-F238E27FC236}">
                <a16:creationId xmlns:a16="http://schemas.microsoft.com/office/drawing/2014/main" id="{F7CFCDE2-7E4E-25DE-9294-6FD7CADB33C5}"/>
              </a:ext>
            </a:extLst>
          </p:cNvPr>
          <p:cNvPicPr>
            <a:picLocks noChangeAspect="1"/>
          </p:cNvPicPr>
          <p:nvPr/>
        </p:nvPicPr>
        <p:blipFill>
          <a:blip r:embed="rId7"/>
          <a:stretch>
            <a:fillRect/>
          </a:stretch>
        </p:blipFill>
        <p:spPr>
          <a:xfrm>
            <a:off x="6405500" y="4346721"/>
            <a:ext cx="10591396" cy="6077762"/>
          </a:xfrm>
          <a:prstGeom prst="rect">
            <a:avLst/>
          </a:prstGeom>
          <a:ln w="76200">
            <a:solidFill>
              <a:schemeClr val="accent1">
                <a:lumMod val="75000"/>
              </a:schemeClr>
            </a:solidFill>
          </a:ln>
        </p:spPr>
      </p:pic>
    </p:spTree>
    <p:extLst>
      <p:ext uri="{BB962C8B-B14F-4D97-AF65-F5344CB8AC3E}">
        <p14:creationId xmlns:p14="http://schemas.microsoft.com/office/powerpoint/2010/main" val="533542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4971DD36-E001-7902-8E99-DC199E30FDA3}"/>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23232593-6271-9E76-7C29-5DA3DBA73AAA}"/>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Next steps…</a:t>
            </a:r>
          </a:p>
        </p:txBody>
      </p:sp>
      <p:sp>
        <p:nvSpPr>
          <p:cNvPr id="4" name="Google Shape;178;p2">
            <a:extLst>
              <a:ext uri="{FF2B5EF4-FFF2-40B4-BE49-F238E27FC236}">
                <a16:creationId xmlns:a16="http://schemas.microsoft.com/office/drawing/2014/main" id="{053A1523-2AF1-6292-32B8-B1429EF78AE4}"/>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sp>
        <p:nvSpPr>
          <p:cNvPr id="2" name="Google Shape;179;p2">
            <a:extLst>
              <a:ext uri="{FF2B5EF4-FFF2-40B4-BE49-F238E27FC236}">
                <a16:creationId xmlns:a16="http://schemas.microsoft.com/office/drawing/2014/main" id="{A6EF1107-C4AC-0F7F-9856-1632521B7FE9}"/>
              </a:ext>
            </a:extLst>
          </p:cNvPr>
          <p:cNvSpPr txBox="1">
            <a:spLocks noGrp="1"/>
          </p:cNvSpPr>
          <p:nvPr>
            <p:ph type="body" idx="1"/>
          </p:nvPr>
        </p:nvSpPr>
        <p:spPr>
          <a:xfrm>
            <a:off x="669071" y="3291815"/>
            <a:ext cx="23049032" cy="8323194"/>
          </a:xfrm>
          <a:prstGeom prst="rect">
            <a:avLst/>
          </a:prstGeom>
          <a:noFill/>
          <a:ln>
            <a:noFill/>
          </a:ln>
        </p:spPr>
        <p:txBody>
          <a:bodyPr spcFirstLastPara="1" vert="horz" wrap="square" lIns="137138" tIns="68550" rIns="137138" bIns="68550" rtlCol="0" anchor="t" anchorCtr="0">
            <a:normAutofit lnSpcReduction="10000"/>
          </a:bodyPr>
          <a:lstStyle/>
          <a:p>
            <a:pPr marL="571500" indent="-571500">
              <a:buClr>
                <a:schemeClr val="dk1"/>
              </a:buClr>
              <a:buSzPct val="100000"/>
            </a:pPr>
            <a:r>
              <a:rPr lang="en-GB" sz="5400" b="1" dirty="0"/>
              <a:t>Invite </a:t>
            </a:r>
            <a:r>
              <a:rPr lang="en-GB" sz="5400" dirty="0"/>
              <a:t>us to your services to disseminate the survey</a:t>
            </a:r>
          </a:p>
          <a:p>
            <a:pPr marL="571500" indent="-571500">
              <a:buClr>
                <a:schemeClr val="dk1"/>
              </a:buClr>
              <a:buSzPct val="100000"/>
            </a:pPr>
            <a:endParaRPr lang="en-GB" sz="5400" dirty="0"/>
          </a:p>
          <a:p>
            <a:pPr marL="571500" indent="-571500">
              <a:buClr>
                <a:schemeClr val="dk1"/>
              </a:buClr>
              <a:buSzPct val="100000"/>
            </a:pPr>
            <a:r>
              <a:rPr lang="en-GB" sz="5400" b="1" dirty="0"/>
              <a:t>Suggest </a:t>
            </a:r>
            <a:r>
              <a:rPr lang="en-GB" sz="5400" dirty="0"/>
              <a:t>locations and contacts for survey dissemination</a:t>
            </a:r>
          </a:p>
          <a:p>
            <a:pPr marL="571500" indent="-571500">
              <a:buClr>
                <a:schemeClr val="dk1"/>
              </a:buClr>
              <a:buSzPct val="100000"/>
            </a:pPr>
            <a:endParaRPr lang="en-GB" sz="5400" dirty="0"/>
          </a:p>
          <a:p>
            <a:pPr marL="571500" indent="-571500">
              <a:buClr>
                <a:schemeClr val="dk1"/>
              </a:buClr>
              <a:buSzPct val="100000"/>
            </a:pPr>
            <a:r>
              <a:rPr lang="en-GB" sz="5400" b="1" dirty="0"/>
              <a:t>Complete and share </a:t>
            </a:r>
            <a:r>
              <a:rPr lang="en-GB" sz="5400" dirty="0"/>
              <a:t>the survey – look out for the launch next week</a:t>
            </a:r>
          </a:p>
          <a:p>
            <a:pPr marL="571500" indent="-571500">
              <a:buClr>
                <a:schemeClr val="dk1"/>
              </a:buClr>
              <a:buSzPct val="100000"/>
            </a:pPr>
            <a:endParaRPr lang="en-GB" sz="5400" dirty="0"/>
          </a:p>
          <a:p>
            <a:pPr marL="571500" indent="-571500">
              <a:buClr>
                <a:schemeClr val="dk1"/>
              </a:buClr>
              <a:buSzPct val="100000"/>
            </a:pPr>
            <a:r>
              <a:rPr lang="en-GB" sz="5400" b="1" dirty="0"/>
              <a:t>Get in touch </a:t>
            </a:r>
            <a:r>
              <a:rPr lang="en-GB" sz="5400" dirty="0"/>
              <a:t>to stay up to date, get involved in the next stages of the PSP, and hear more from the Mental Health theme </a:t>
            </a:r>
          </a:p>
          <a:p>
            <a:pPr marL="0" indent="0">
              <a:buClr>
                <a:schemeClr val="dk1"/>
              </a:buClr>
              <a:buSzPct val="100000"/>
              <a:buNone/>
            </a:pPr>
            <a:r>
              <a:rPr lang="en-GB" sz="5400" dirty="0"/>
              <a:t>	(ARC-KSS-MH@sussex.ac.uk)</a:t>
            </a:r>
            <a:endParaRPr sz="5400" dirty="0"/>
          </a:p>
          <a:p>
            <a:pPr marL="571500" indent="-571500">
              <a:buClr>
                <a:schemeClr val="dk1"/>
              </a:buClr>
              <a:buSzPct val="100000"/>
            </a:pPr>
            <a:endParaRPr sz="5400" dirty="0"/>
          </a:p>
          <a:p>
            <a:pPr marL="571500" indent="-571500">
              <a:buClr>
                <a:schemeClr val="dk1"/>
              </a:buClr>
              <a:buSzPct val="100000"/>
            </a:pPr>
            <a:endParaRPr sz="5400" dirty="0">
              <a:latin typeface="Arial"/>
              <a:ea typeface="Arial"/>
              <a:cs typeface="Arial"/>
              <a:sym typeface="Arial"/>
            </a:endParaRPr>
          </a:p>
          <a:p>
            <a:pPr marL="571500" indent="-571500">
              <a:buClr>
                <a:schemeClr val="dk1"/>
              </a:buClr>
              <a:buSzPct val="100000"/>
            </a:pPr>
            <a:endParaRPr sz="5400" dirty="0"/>
          </a:p>
        </p:txBody>
      </p:sp>
      <p:pic>
        <p:nvPicPr>
          <p:cNvPr id="5" name="Google Shape;180;p2">
            <a:extLst>
              <a:ext uri="{FF2B5EF4-FFF2-40B4-BE49-F238E27FC236}">
                <a16:creationId xmlns:a16="http://schemas.microsoft.com/office/drawing/2014/main" id="{2122DA42-C619-0539-A892-EA3D28F7EB74}"/>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Tree>
    <p:extLst>
      <p:ext uri="{BB962C8B-B14F-4D97-AF65-F5344CB8AC3E}">
        <p14:creationId xmlns:p14="http://schemas.microsoft.com/office/powerpoint/2010/main" val="27607599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A58FB1BC-081A-47E7-6740-80ECBD01E9ED}"/>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6245AC3D-65B6-726B-B044-3356B23CB37E}"/>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PSPs Making a Difference</a:t>
            </a:r>
          </a:p>
        </p:txBody>
      </p:sp>
      <p:sp>
        <p:nvSpPr>
          <p:cNvPr id="4" name="Google Shape;178;p2">
            <a:extLst>
              <a:ext uri="{FF2B5EF4-FFF2-40B4-BE49-F238E27FC236}">
                <a16:creationId xmlns:a16="http://schemas.microsoft.com/office/drawing/2014/main" id="{2B8234E4-82D2-C2FF-76F0-FB2BE265ACD6}"/>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9" name="Google Shape;180;p2">
            <a:extLst>
              <a:ext uri="{FF2B5EF4-FFF2-40B4-BE49-F238E27FC236}">
                <a16:creationId xmlns:a16="http://schemas.microsoft.com/office/drawing/2014/main" id="{C8A0741B-92BD-C8E3-E55C-B10C6727BD5E}"/>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10" name="Google Shape;693;p27">
            <a:extLst>
              <a:ext uri="{FF2B5EF4-FFF2-40B4-BE49-F238E27FC236}">
                <a16:creationId xmlns:a16="http://schemas.microsoft.com/office/drawing/2014/main" id="{477DA7EC-7D06-2578-0A43-68F6962EFF56}"/>
              </a:ext>
            </a:extLst>
          </p:cNvPr>
          <p:cNvSpPr txBox="1">
            <a:spLocks noGrp="1"/>
          </p:cNvSpPr>
          <p:nvPr>
            <p:ph type="body" idx="1"/>
          </p:nvPr>
        </p:nvSpPr>
        <p:spPr>
          <a:xfrm>
            <a:off x="2113665" y="4463288"/>
            <a:ext cx="20159844" cy="5632750"/>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107000"/>
              </a:lnSpc>
              <a:spcBef>
                <a:spcPts val="0"/>
              </a:spcBef>
              <a:spcAft>
                <a:spcPts val="0"/>
              </a:spcAft>
              <a:buClr>
                <a:srgbClr val="B61E37"/>
              </a:buClr>
              <a:buSzPct val="100000"/>
              <a:buNone/>
            </a:pPr>
            <a:r>
              <a:rPr lang="en-GB" sz="6000" b="0" i="1" dirty="0">
                <a:solidFill>
                  <a:srgbClr val="B61E37"/>
                </a:solidFill>
                <a:latin typeface="Inclusive Sans" panose="020B0604020202020204" charset="0"/>
                <a:ea typeface="Lato"/>
                <a:cs typeface="Inclusive Sans" panose="020B0604020202020204" charset="0"/>
                <a:sym typeface="Lato"/>
              </a:rPr>
              <a:t>“I then learned of the opportunity to participate in the UK Epilepsy PSP Workshop and felt that I could add huge value by not only representing other parents like myself, but by </a:t>
            </a:r>
            <a:r>
              <a:rPr lang="en-GB" sz="6000" b="1" i="1" dirty="0">
                <a:solidFill>
                  <a:srgbClr val="B61E37"/>
                </a:solidFill>
                <a:latin typeface="Inclusive Sans" panose="020B0604020202020204" charset="0"/>
                <a:ea typeface="Lato"/>
                <a:cs typeface="Inclusive Sans" panose="020B0604020202020204" charset="0"/>
                <a:sym typeface="Lato"/>
              </a:rPr>
              <a:t>giving my little girl a voice</a:t>
            </a:r>
            <a:r>
              <a:rPr lang="en-GB" sz="6000" b="0" i="1" dirty="0">
                <a:solidFill>
                  <a:srgbClr val="B61E37"/>
                </a:solidFill>
                <a:latin typeface="Inclusive Sans" panose="020B0604020202020204" charset="0"/>
                <a:ea typeface="Lato"/>
                <a:cs typeface="Inclusive Sans" panose="020B0604020202020204" charset="0"/>
                <a:sym typeface="Lato"/>
              </a:rPr>
              <a:t>.”</a:t>
            </a:r>
          </a:p>
          <a:p>
            <a:pPr marL="0" lvl="0" indent="0" algn="ctr" rtl="0">
              <a:lnSpc>
                <a:spcPct val="107000"/>
              </a:lnSpc>
              <a:spcBef>
                <a:spcPts val="0"/>
              </a:spcBef>
              <a:spcAft>
                <a:spcPts val="0"/>
              </a:spcAft>
              <a:buClr>
                <a:srgbClr val="B61E37"/>
              </a:buClr>
              <a:buSzPct val="100000"/>
              <a:buNone/>
            </a:pPr>
            <a:endParaRPr lang="en-GB" sz="5400" dirty="0">
              <a:latin typeface="Inclusive Sans" panose="020B0604020202020204" charset="0"/>
              <a:cs typeface="Inclusive Sans" panose="020B0604020202020204" charset="0"/>
            </a:endParaRPr>
          </a:p>
          <a:p>
            <a:pPr marL="0" lvl="0" indent="0" algn="r" rtl="0">
              <a:lnSpc>
                <a:spcPct val="107000"/>
              </a:lnSpc>
              <a:spcBef>
                <a:spcPts val="1800"/>
              </a:spcBef>
              <a:spcAft>
                <a:spcPts val="0"/>
              </a:spcAft>
              <a:buClr>
                <a:schemeClr val="dk1"/>
              </a:buClr>
              <a:buSzPct val="100000"/>
              <a:buNone/>
            </a:pPr>
            <a:r>
              <a:rPr lang="en-GB" sz="4000" b="1" dirty="0">
                <a:latin typeface="Inclusive Sans" panose="020B0604020202020204" charset="0"/>
                <a:ea typeface="Lato"/>
                <a:cs typeface="Inclusive Sans" panose="020B0604020202020204" charset="0"/>
                <a:sym typeface="Lato"/>
              </a:rPr>
              <a:t>Parent involved in the Epilepsy UK PSP</a:t>
            </a:r>
            <a:endParaRPr lang="en-GB" sz="5400" b="1" dirty="0">
              <a:latin typeface="Inclusive Sans" panose="020B0604020202020204" charset="0"/>
              <a:cs typeface="Inclusive Sans" panose="020B0604020202020204" charset="0"/>
            </a:endParaRPr>
          </a:p>
        </p:txBody>
      </p:sp>
    </p:spTree>
    <p:extLst>
      <p:ext uri="{BB962C8B-B14F-4D97-AF65-F5344CB8AC3E}">
        <p14:creationId xmlns:p14="http://schemas.microsoft.com/office/powerpoint/2010/main" val="307742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0">
          <a:extLst>
            <a:ext uri="{FF2B5EF4-FFF2-40B4-BE49-F238E27FC236}">
              <a16:creationId xmlns:a16="http://schemas.microsoft.com/office/drawing/2014/main" id="{8DC8DE0B-6BD4-5C13-8DEE-86F3AAE80605}"/>
            </a:ext>
          </a:extLst>
        </p:cNvPr>
        <p:cNvGrpSpPr/>
        <p:nvPr/>
      </p:nvGrpSpPr>
      <p:grpSpPr>
        <a:xfrm>
          <a:off x="0" y="0"/>
          <a:ext cx="0" cy="0"/>
          <a:chOff x="0" y="0"/>
          <a:chExt cx="0" cy="0"/>
        </a:xfrm>
      </p:grpSpPr>
      <p:sp>
        <p:nvSpPr>
          <p:cNvPr id="231" name="Google Shape;231;p26">
            <a:extLst>
              <a:ext uri="{FF2B5EF4-FFF2-40B4-BE49-F238E27FC236}">
                <a16:creationId xmlns:a16="http://schemas.microsoft.com/office/drawing/2014/main" id="{F3CA75B1-9E84-E8D9-662D-30D92EB04566}"/>
              </a:ext>
            </a:extLst>
          </p:cNvPr>
          <p:cNvSpPr txBox="1">
            <a:spLocks noGrp="1"/>
          </p:cNvSpPr>
          <p:nvPr>
            <p:ph type="title"/>
          </p:nvPr>
        </p:nvSpPr>
        <p:spPr>
          <a:xfrm>
            <a:off x="1015300" y="928086"/>
            <a:ext cx="21639300" cy="1013100"/>
          </a:xfrm>
          <a:prstGeom prst="rect">
            <a:avLst/>
          </a:prstGeom>
        </p:spPr>
        <p:txBody>
          <a:bodyPr spcFirstLastPara="1" wrap="square" lIns="0" tIns="0" rIns="0" bIns="0" anchor="t" anchorCtr="0">
            <a:noAutofit/>
          </a:bodyPr>
          <a:lstStyle/>
          <a:p>
            <a:r>
              <a:rPr lang="en-GB" sz="6000" dirty="0"/>
              <a:t>PSPs Making a Difference</a:t>
            </a:r>
          </a:p>
        </p:txBody>
      </p:sp>
      <p:sp>
        <p:nvSpPr>
          <p:cNvPr id="4" name="Google Shape;178;p2">
            <a:extLst>
              <a:ext uri="{FF2B5EF4-FFF2-40B4-BE49-F238E27FC236}">
                <a16:creationId xmlns:a16="http://schemas.microsoft.com/office/drawing/2014/main" id="{E009222B-B13E-CBAB-78E9-1E60568BE6B3}"/>
              </a:ext>
            </a:extLst>
          </p:cNvPr>
          <p:cNvSpPr/>
          <p:nvPr/>
        </p:nvSpPr>
        <p:spPr>
          <a:xfrm rot="-5400000">
            <a:off x="19503234" y="8832059"/>
            <a:ext cx="4840042" cy="4927840"/>
          </a:xfrm>
          <a:prstGeom prst="rtTriangle">
            <a:avLst/>
          </a:prstGeom>
          <a:solidFill>
            <a:srgbClr val="B61E37"/>
          </a:solidFill>
          <a:ln w="12700" cap="flat" cmpd="sng">
            <a:solidFill>
              <a:srgbClr val="B61E37"/>
            </a:solidFill>
            <a:prstDash val="solid"/>
            <a:miter lim="800000"/>
            <a:headEnd type="none" w="sm" len="sm"/>
            <a:tailEnd type="none" w="sm" len="sm"/>
          </a:ln>
        </p:spPr>
        <p:txBody>
          <a:bodyPr spcFirstLastPara="1" wrap="square" lIns="137138" tIns="68550" rIns="137138" bIns="68550" anchor="ctr" anchorCtr="0">
            <a:noAutofit/>
          </a:bodyPr>
          <a:lstStyle/>
          <a:p>
            <a:pPr algn="ctr" defTabSz="1371600">
              <a:buClr>
                <a:srgbClr val="FFFFFF"/>
              </a:buClr>
              <a:buSzPts val="1800"/>
              <a:defRPr/>
            </a:pPr>
            <a:endParaRPr sz="2700">
              <a:solidFill>
                <a:srgbClr val="FFFFFF"/>
              </a:solidFill>
              <a:latin typeface="Calibri"/>
              <a:ea typeface="Calibri"/>
              <a:cs typeface="Calibri"/>
              <a:sym typeface="Calibri"/>
            </a:endParaRPr>
          </a:p>
        </p:txBody>
      </p:sp>
      <p:pic>
        <p:nvPicPr>
          <p:cNvPr id="9" name="Google Shape;180;p2">
            <a:extLst>
              <a:ext uri="{FF2B5EF4-FFF2-40B4-BE49-F238E27FC236}">
                <a16:creationId xmlns:a16="http://schemas.microsoft.com/office/drawing/2014/main" id="{07FB41E8-41F5-1EF4-49FC-497B796BC89F}"/>
              </a:ext>
            </a:extLst>
          </p:cNvPr>
          <p:cNvPicPr preferRelativeResize="0"/>
          <p:nvPr/>
        </p:nvPicPr>
        <p:blipFill rotWithShape="1">
          <a:blip r:embed="rId3">
            <a:alphaModFix/>
          </a:blip>
          <a:srcRect/>
          <a:stretch/>
        </p:blipFill>
        <p:spPr>
          <a:xfrm>
            <a:off x="18656026" y="270886"/>
            <a:ext cx="4799344" cy="2018242"/>
          </a:xfrm>
          <a:prstGeom prst="rect">
            <a:avLst/>
          </a:prstGeom>
          <a:noFill/>
          <a:ln>
            <a:noFill/>
          </a:ln>
        </p:spPr>
      </p:pic>
      <p:sp>
        <p:nvSpPr>
          <p:cNvPr id="5" name="Google Shape;705;p28">
            <a:extLst>
              <a:ext uri="{FF2B5EF4-FFF2-40B4-BE49-F238E27FC236}">
                <a16:creationId xmlns:a16="http://schemas.microsoft.com/office/drawing/2014/main" id="{FF0CDA83-C553-305A-9EC3-28B3FFE0C5F8}"/>
              </a:ext>
            </a:extLst>
          </p:cNvPr>
          <p:cNvSpPr txBox="1">
            <a:spLocks noGrp="1"/>
          </p:cNvSpPr>
          <p:nvPr>
            <p:ph type="body" idx="1"/>
          </p:nvPr>
        </p:nvSpPr>
        <p:spPr>
          <a:xfrm>
            <a:off x="1667669" y="4235116"/>
            <a:ext cx="20422309" cy="6709917"/>
          </a:xfrm>
          <a:prstGeom prst="rect">
            <a:avLst/>
          </a:prstGeom>
          <a:noFill/>
          <a:ln>
            <a:noFill/>
          </a:ln>
        </p:spPr>
        <p:txBody>
          <a:bodyPr spcFirstLastPara="1" wrap="square" lIns="91425" tIns="45700" rIns="91425" bIns="45700" anchor="t" anchorCtr="0">
            <a:normAutofit/>
          </a:bodyPr>
          <a:lstStyle/>
          <a:p>
            <a:pPr marL="228600" lvl="0" indent="-228600" algn="ctr" rtl="0">
              <a:lnSpc>
                <a:spcPct val="90000"/>
              </a:lnSpc>
              <a:spcBef>
                <a:spcPts val="0"/>
              </a:spcBef>
              <a:spcAft>
                <a:spcPts val="0"/>
              </a:spcAft>
              <a:buClr>
                <a:srgbClr val="B61E37"/>
              </a:buClr>
              <a:buSzPts val="4600"/>
              <a:buNone/>
            </a:pPr>
            <a:r>
              <a:rPr lang="en-GB" sz="7200" i="1" dirty="0">
                <a:solidFill>
                  <a:srgbClr val="B61E37"/>
                </a:solidFill>
                <a:latin typeface="Inclusive Sans" panose="020B0604020202020204" charset="0"/>
                <a:ea typeface="Lato"/>
                <a:cs typeface="Inclusive Sans" panose="020B0604020202020204" charset="0"/>
                <a:sym typeface="Lato"/>
              </a:rPr>
              <a:t>“</a:t>
            </a:r>
            <a:r>
              <a:rPr lang="en-GB" sz="6000" b="1" i="1" dirty="0">
                <a:solidFill>
                  <a:srgbClr val="B61E37"/>
                </a:solidFill>
                <a:latin typeface="Inclusive Sans" panose="020B0604020202020204" charset="0"/>
                <a:ea typeface="Lato"/>
                <a:cs typeface="Inclusive Sans" panose="020B0604020202020204" charset="0"/>
                <a:sym typeface="Lato"/>
              </a:rPr>
              <a:t>This has changed how I practice medicine</a:t>
            </a:r>
            <a:r>
              <a:rPr lang="en-GB" sz="6000" i="1" dirty="0">
                <a:solidFill>
                  <a:srgbClr val="B61E37"/>
                </a:solidFill>
                <a:latin typeface="Inclusive Sans" panose="020B0604020202020204" charset="0"/>
                <a:ea typeface="Lato"/>
                <a:cs typeface="Inclusive Sans" panose="020B0604020202020204" charset="0"/>
                <a:sym typeface="Lato"/>
              </a:rPr>
              <a:t>. It has changed my understanding of what it means to listen to patients. It has changed the language I use when I speak with them. Most importantly it has changed my vision of how to deliver the care we give them. It has made it our vision.”	</a:t>
            </a:r>
          </a:p>
          <a:p>
            <a:pPr marL="228600" lvl="0" indent="-228600" algn="ctr" rtl="0">
              <a:lnSpc>
                <a:spcPct val="90000"/>
              </a:lnSpc>
              <a:spcBef>
                <a:spcPts val="0"/>
              </a:spcBef>
              <a:spcAft>
                <a:spcPts val="0"/>
              </a:spcAft>
              <a:buClr>
                <a:srgbClr val="B61E37"/>
              </a:buClr>
              <a:buSzPts val="4600"/>
              <a:buNone/>
            </a:pPr>
            <a:endParaRPr lang="en-GB" sz="5400" dirty="0">
              <a:latin typeface="Inclusive Sans" panose="020B0604020202020204" charset="0"/>
              <a:cs typeface="Inclusive Sans" panose="020B0604020202020204" charset="0"/>
            </a:endParaRPr>
          </a:p>
          <a:p>
            <a:pPr marL="228600" lvl="0" indent="-228600" algn="r" rtl="0">
              <a:lnSpc>
                <a:spcPct val="90000"/>
              </a:lnSpc>
              <a:spcBef>
                <a:spcPts val="1000"/>
              </a:spcBef>
              <a:spcAft>
                <a:spcPts val="0"/>
              </a:spcAft>
              <a:buClr>
                <a:schemeClr val="dk1"/>
              </a:buClr>
              <a:buSzPts val="2000"/>
              <a:buNone/>
            </a:pPr>
            <a:r>
              <a:rPr lang="en-GB" sz="4000" b="1" dirty="0">
                <a:latin typeface="Inclusive Sans" panose="020B0604020202020204" charset="0"/>
                <a:ea typeface="Lato"/>
                <a:cs typeface="Inclusive Sans" panose="020B0604020202020204" charset="0"/>
                <a:sym typeface="Lato"/>
              </a:rPr>
              <a:t>	Noémi Roy, Rare Inherited Anaemias Priority Setting Partnership</a:t>
            </a:r>
            <a:endParaRPr lang="en-GB" sz="5400" b="1" dirty="0">
              <a:latin typeface="Inclusive Sans" panose="020B0604020202020204" charset="0"/>
              <a:cs typeface="Inclusive Sans" panose="020B0604020202020204" charset="0"/>
            </a:endParaRPr>
          </a:p>
          <a:p>
            <a:pPr marL="0" lvl="0" indent="0" algn="ctr" rtl="0">
              <a:lnSpc>
                <a:spcPct val="90000"/>
              </a:lnSpc>
              <a:spcBef>
                <a:spcPts val="1000"/>
              </a:spcBef>
              <a:spcAft>
                <a:spcPts val="0"/>
              </a:spcAft>
              <a:buClr>
                <a:schemeClr val="dk1"/>
              </a:buClr>
              <a:buSzPts val="2800"/>
              <a:buNone/>
            </a:pPr>
            <a:endParaRPr lang="en-GB" sz="5400" dirty="0">
              <a:latin typeface="Inclusive Sans" panose="020B0604020202020204" charset="0"/>
              <a:cs typeface="Inclusive Sans" panose="020B0604020202020204" charset="0"/>
            </a:endParaRPr>
          </a:p>
        </p:txBody>
      </p:sp>
    </p:spTree>
    <p:extLst>
      <p:ext uri="{BB962C8B-B14F-4D97-AF65-F5344CB8AC3E}">
        <p14:creationId xmlns:p14="http://schemas.microsoft.com/office/powerpoint/2010/main" val="29497214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1" name="Google Shape;301;p33"/>
          <p:cNvSpPr txBox="1">
            <a:spLocks noGrp="1"/>
          </p:cNvSpPr>
          <p:nvPr>
            <p:ph type="subTitle" idx="1"/>
          </p:nvPr>
        </p:nvSpPr>
        <p:spPr>
          <a:xfrm>
            <a:off x="1202336" y="5479382"/>
            <a:ext cx="12763046" cy="33138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5000"/>
              <a:buNone/>
            </a:pPr>
            <a:r>
              <a:rPr lang="en-US" sz="7200" b="1" dirty="0"/>
              <a:t>Arc-kss-mh@sussex.ac.uk</a:t>
            </a:r>
          </a:p>
        </p:txBody>
      </p:sp>
      <p:pic>
        <p:nvPicPr>
          <p:cNvPr id="2" name="Picture 1">
            <a:extLst>
              <a:ext uri="{FF2B5EF4-FFF2-40B4-BE49-F238E27FC236}">
                <a16:creationId xmlns:a16="http://schemas.microsoft.com/office/drawing/2014/main" id="{C4754813-E334-9C46-4D99-3B8C632E57AF}"/>
              </a:ext>
            </a:extLst>
          </p:cNvPr>
          <p:cNvPicPr>
            <a:picLocks noChangeAspect="1"/>
          </p:cNvPicPr>
          <p:nvPr/>
        </p:nvPicPr>
        <p:blipFill>
          <a:blip r:embed="rId3"/>
          <a:stretch>
            <a:fillRect/>
          </a:stretch>
        </p:blipFill>
        <p:spPr>
          <a:xfrm>
            <a:off x="1" y="0"/>
            <a:ext cx="7047430" cy="1981200"/>
          </a:xfrm>
          <a:prstGeom prst="rect">
            <a:avLst/>
          </a:prstGeom>
        </p:spPr>
      </p:pic>
    </p:spTree>
  </p:cSld>
  <p:clrMapOvr>
    <a:masterClrMapping/>
  </p:clrMapOvr>
</p:sld>
</file>

<file path=ppt/theme/theme1.xml><?xml version="1.0" encoding="utf-8"?>
<a:theme xmlns:a="http://schemas.openxmlformats.org/drawingml/2006/main" name="NIHR">
  <a:themeElements>
    <a:clrScheme name="NIHR 1">
      <a:dk1>
        <a:srgbClr val="1C285E"/>
      </a:dk1>
      <a:lt1>
        <a:srgbClr val="FFFFFF"/>
      </a:lt1>
      <a:dk2>
        <a:srgbClr val="FFD1E0"/>
      </a:dk2>
      <a:lt2>
        <a:srgbClr val="C3C5FF"/>
      </a:lt2>
      <a:accent1>
        <a:srgbClr val="FC5D5D"/>
      </a:accent1>
      <a:accent2>
        <a:srgbClr val="FAF3EB"/>
      </a:accent2>
      <a:accent3>
        <a:srgbClr val="C7E9FF"/>
      </a:accent3>
      <a:accent4>
        <a:srgbClr val="C5DCE5"/>
      </a:accent4>
      <a:accent5>
        <a:srgbClr val="804055"/>
      </a:accent5>
      <a:accent6>
        <a:srgbClr val="3C3C3C"/>
      </a:accent6>
      <a:hlink>
        <a:srgbClr val="0A5766"/>
      </a:hlink>
      <a:folHlink>
        <a:srgbClr val="3E43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afedc07-2ff7-4772-883c-b65fafeedc39">
      <Terms xmlns="http://schemas.microsoft.com/office/infopath/2007/PartnerControls"/>
    </lcf76f155ced4ddcb4097134ff3c332f>
    <_ip_UnifiedCompliancePolicyUIAction xmlns="http://schemas.microsoft.com/sharepoint/v3" xsi:nil="true"/>
    <TaxCatchAll xmlns="9e8932a4-846b-4f82-81ad-ad66315c0e4d" xsi:nil="true"/>
    <_ip_UnifiedCompliancePolicyProperties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74CA1B846915439C214A7C057C6A68" ma:contentTypeVersion="15" ma:contentTypeDescription="Create a new document." ma:contentTypeScope="" ma:versionID="a5c435c38cd9e6da22957a80749da602">
  <xsd:schema xmlns:xsd="http://www.w3.org/2001/XMLSchema" xmlns:xs="http://www.w3.org/2001/XMLSchema" xmlns:p="http://schemas.microsoft.com/office/2006/metadata/properties" xmlns:ns1="http://schemas.microsoft.com/sharepoint/v3" xmlns:ns2="6afedc07-2ff7-4772-883c-b65fafeedc39" xmlns:ns3="9e8932a4-846b-4f82-81ad-ad66315c0e4d" targetNamespace="http://schemas.microsoft.com/office/2006/metadata/properties" ma:root="true" ma:fieldsID="e804436e38ac1c13e4ddfbcb56e84900" ns1:_="" ns2:_="" ns3:_="">
    <xsd:import namespace="http://schemas.microsoft.com/sharepoint/v3"/>
    <xsd:import namespace="6afedc07-2ff7-4772-883c-b65fafeedc39"/>
    <xsd:import namespace="9e8932a4-846b-4f82-81ad-ad66315c0e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afedc07-2ff7-4772-883c-b65fafeedc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8932a4-846b-4f82-81ad-ad66315c0e4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2567d2ed-5bde-4cf0-9d89-d704f0d5ef89}" ma:internalName="TaxCatchAll" ma:showField="CatchAllData" ma:web="9e8932a4-846b-4f82-81ad-ad66315c0e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890B19-DF89-4BA7-87F0-4B0DA5964512}">
  <ds:schemaRefs>
    <ds:schemaRef ds:uri="http://schemas.microsoft.com/office/2006/metadata/properties"/>
    <ds:schemaRef ds:uri="http://schemas.microsoft.com/office/infopath/2007/PartnerControls"/>
    <ds:schemaRef ds:uri="6afedc07-2ff7-4772-883c-b65fafeedc39"/>
    <ds:schemaRef ds:uri="http://schemas.microsoft.com/sharepoint/v3"/>
    <ds:schemaRef ds:uri="9e8932a4-846b-4f82-81ad-ad66315c0e4d"/>
  </ds:schemaRefs>
</ds:datastoreItem>
</file>

<file path=customXml/itemProps2.xml><?xml version="1.0" encoding="utf-8"?>
<ds:datastoreItem xmlns:ds="http://schemas.openxmlformats.org/officeDocument/2006/customXml" ds:itemID="{68C80E6D-D398-4CE0-A913-1623FE7B8098}">
  <ds:schemaRefs>
    <ds:schemaRef ds:uri="http://schemas.microsoft.com/sharepoint/v3/contenttype/forms"/>
  </ds:schemaRefs>
</ds:datastoreItem>
</file>

<file path=customXml/itemProps3.xml><?xml version="1.0" encoding="utf-8"?>
<ds:datastoreItem xmlns:ds="http://schemas.openxmlformats.org/officeDocument/2006/customXml" ds:itemID="{3E863E0C-343C-489D-8A99-62FAC8565F1A}"/>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otalTime>0</TotalTime>
  <Words>2829</Words>
  <Application>Microsoft Office PowerPoint</Application>
  <PresentationFormat>Custom</PresentationFormat>
  <Paragraphs>349</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NIHR</vt:lpstr>
      <vt:lpstr>Have your say on support for adolescents and young adults (16-35) with severe mental health needs:  A James Lind Alliance priority setting partnership</vt:lpstr>
      <vt:lpstr>Mental Health Innovation and Implementation Theme</vt:lpstr>
      <vt:lpstr>James Lind Alliance Priority Setting Partnerships</vt:lpstr>
      <vt:lpstr>Why do we need JLA PSPs?</vt:lpstr>
      <vt:lpstr>James Lind Alliance Priority Setting Partnerships</vt:lpstr>
      <vt:lpstr>The JLA-PSP Process</vt:lpstr>
      <vt:lpstr>The JLA-PSP Process</vt:lpstr>
      <vt:lpstr>The Steering Group</vt:lpstr>
      <vt:lpstr>The KSS Severe Mental Ill-Health PSP Steering Group</vt:lpstr>
      <vt:lpstr>The KSS Severe Mental Ill-Health PSP Steering Group</vt:lpstr>
      <vt:lpstr>The KSS Severe Mental Ill-Health PSP Scope</vt:lpstr>
      <vt:lpstr>The KSS Severe Mental Ill-Health PSP Scope</vt:lpstr>
      <vt:lpstr>The KSS Severe Mental Ill-Health PSP Scope</vt:lpstr>
      <vt:lpstr>The JLA-PSP Process</vt:lpstr>
      <vt:lpstr>Gathering Uncertainties/ Initial Consultation</vt:lpstr>
      <vt:lpstr>The KSS Severe Mental Ill-Health PSP Initial Consultation</vt:lpstr>
      <vt:lpstr>The JLA-PSP Process</vt:lpstr>
      <vt:lpstr>Forming Summary Questions/ Evidence Checking</vt:lpstr>
      <vt:lpstr>The JLA-PSP Process</vt:lpstr>
      <vt:lpstr>Shortlisting the Priorities</vt:lpstr>
      <vt:lpstr>The JLA-PSP Process</vt:lpstr>
      <vt:lpstr>Publishing the Research Priorities</vt:lpstr>
      <vt:lpstr>Publishing the Research Priorities</vt:lpstr>
      <vt:lpstr>Next steps…</vt:lpstr>
      <vt:lpstr>PSPs Making a Difference</vt:lpstr>
      <vt:lpstr>PSPs Making a Difference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EDWARDS, Charlotte (SPFT)</dc:creator>
  <cp:lastModifiedBy>Beth Flowers</cp:lastModifiedBy>
  <cp:revision>18</cp:revision>
  <dcterms:modified xsi:type="dcterms:W3CDTF">2026-09-30T09:27:29Z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0x0101003674CA1B846915439C214A7C057C6A68</vt:lpwstr>
  </property>
  <property fmtid="{D5CDD505-2E9C-101B-9397-08002B2CF9AE}" pid="3" name="MediaServiceImageTags">
    <vt:lpwstr/>
  </property>
</Properties>
</file>